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notesMasterIdLst>
    <p:notesMasterId r:id="rId4"/>
  </p:notesMasterIdLst>
  <p:handoutMasterIdLst>
    <p:handoutMasterId r:id="rId5"/>
  </p:handoutMasterIdLst>
  <p:sldIdLst>
    <p:sldId id="272" r:id="rId2"/>
    <p:sldId id="274" r:id="rId3"/>
  </p:sldIdLst>
  <p:sldSz cx="6858000" cy="9906000" type="A4"/>
  <p:notesSz cx="6738938"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enko" initials="k" lastIdx="1" clrIdx="0">
    <p:extLst>
      <p:ext uri="{19B8F6BF-5375-455C-9EA6-DF929625EA0E}">
        <p15:presenceInfo xmlns:p15="http://schemas.microsoft.com/office/powerpoint/2012/main" userId="kenk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980"/>
    <p:restoredTop sz="94660"/>
  </p:normalViewPr>
  <p:slideViewPr>
    <p:cSldViewPr>
      <p:cViewPr>
        <p:scale>
          <a:sx n="100" d="100"/>
          <a:sy n="100" d="100"/>
        </p:scale>
        <p:origin x="810"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7" name="ヘッダー プレースホルダー 1"/>
          <p:cNvSpPr>
            <a:spLocks noGrp="1"/>
          </p:cNvSpPr>
          <p:nvPr>
            <p:ph type="hdr" sz="quarter"/>
          </p:nvPr>
        </p:nvSpPr>
        <p:spPr>
          <a:xfrm>
            <a:off x="0" y="0"/>
            <a:ext cx="2920206" cy="493633"/>
          </a:xfrm>
          <a:prstGeom prst="rect">
            <a:avLst/>
          </a:prstGeom>
        </p:spPr>
        <p:txBody>
          <a:bodyPr vert="horz" lIns="91440" tIns="45720" rIns="91440" bIns="45720" rtlCol="0"/>
          <a:lstStyle>
            <a:lvl1pPr algn="l">
              <a:defRPr sz="1200"/>
            </a:lvl1pPr>
          </a:lstStyle>
          <a:p>
            <a:endParaRPr kumimoji="1" lang="ja-JP" altLang="en-US"/>
          </a:p>
        </p:txBody>
      </p:sp>
      <p:sp>
        <p:nvSpPr>
          <p:cNvPr id="1108" name="日付プレースホルダー 2"/>
          <p:cNvSpPr>
            <a:spLocks noGrp="1"/>
          </p:cNvSpPr>
          <p:nvPr>
            <p:ph type="dt" sz="quarter" idx="1"/>
          </p:nvPr>
        </p:nvSpPr>
        <p:spPr>
          <a:xfrm>
            <a:off x="3817172" y="0"/>
            <a:ext cx="2920206" cy="493633"/>
          </a:xfrm>
          <a:prstGeom prst="rect">
            <a:avLst/>
          </a:prstGeom>
        </p:spPr>
        <p:txBody>
          <a:bodyPr vert="horz" lIns="91440" tIns="45720" rIns="91440" bIns="45720" rtlCol="0"/>
          <a:lstStyle>
            <a:lvl1pPr algn="r">
              <a:defRPr sz="1200"/>
            </a:lvl1pPr>
          </a:lstStyle>
          <a:p>
            <a:fld id="{5106495F-6063-4993-A734-166D669CB266}" type="datetimeFigureOut">
              <a:rPr kumimoji="1" lang="ja-JP" altLang="en-US" smtClean="0"/>
              <a:pPr/>
              <a:t>2023/8/25</a:t>
            </a:fld>
            <a:endParaRPr kumimoji="1" lang="ja-JP" altLang="en-US"/>
          </a:p>
        </p:txBody>
      </p:sp>
      <p:sp>
        <p:nvSpPr>
          <p:cNvPr id="1109" name="フッター プレースホルダー 3"/>
          <p:cNvSpPr>
            <a:spLocks noGrp="1"/>
          </p:cNvSpPr>
          <p:nvPr>
            <p:ph type="ftr" sz="quarter" idx="2"/>
          </p:nvPr>
        </p:nvSpPr>
        <p:spPr>
          <a:xfrm>
            <a:off x="0" y="9377316"/>
            <a:ext cx="2920206" cy="493633"/>
          </a:xfrm>
          <a:prstGeom prst="rect">
            <a:avLst/>
          </a:prstGeom>
        </p:spPr>
        <p:txBody>
          <a:bodyPr vert="horz" lIns="91440" tIns="45720" rIns="91440" bIns="45720" rtlCol="0" anchor="b"/>
          <a:lstStyle>
            <a:lvl1pPr algn="l">
              <a:defRPr sz="1200"/>
            </a:lvl1pPr>
          </a:lstStyle>
          <a:p>
            <a:endParaRPr kumimoji="1" lang="ja-JP" altLang="en-US"/>
          </a:p>
        </p:txBody>
      </p:sp>
      <p:sp>
        <p:nvSpPr>
          <p:cNvPr id="1110" name="スライド番号プレースホルダー 4"/>
          <p:cNvSpPr>
            <a:spLocks noGrp="1"/>
          </p:cNvSpPr>
          <p:nvPr>
            <p:ph type="sldNum" sz="quarter" idx="3"/>
          </p:nvPr>
        </p:nvSpPr>
        <p:spPr>
          <a:xfrm>
            <a:off x="3817172" y="9377316"/>
            <a:ext cx="2920206" cy="493633"/>
          </a:xfrm>
          <a:prstGeom prst="rect">
            <a:avLst/>
          </a:prstGeom>
        </p:spPr>
        <p:txBody>
          <a:bodyPr vert="horz" lIns="91440" tIns="45720" rIns="91440" bIns="45720" rtlCol="0" anchor="b"/>
          <a:lstStyle>
            <a:lvl1pPr algn="r">
              <a:defRPr sz="1200"/>
            </a:lvl1pPr>
          </a:lstStyle>
          <a:p>
            <a:fld id="{429EFFF0-29BD-4FE4-AA32-41D1110306B2}" type="slidenum">
              <a:rPr kumimoji="1" lang="ja-JP" altLang="en-US" smtClean="0"/>
              <a:pPr/>
              <a:t>‹#›</a:t>
            </a:fld>
            <a:endParaRPr kumimoji="1" lang="ja-JP" altLang="en-US"/>
          </a:p>
        </p:txBody>
      </p:sp>
    </p:spTree>
    <p:extLst>
      <p:ext uri="{BB962C8B-B14F-4D97-AF65-F5344CB8AC3E}">
        <p14:creationId xmlns:p14="http://schemas.microsoft.com/office/powerpoint/2010/main" val="36132819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20206" cy="493633"/>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7172" y="0"/>
            <a:ext cx="2920206" cy="493633"/>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pPr/>
              <a:t>2023/8/25</a:t>
            </a:fld>
            <a:endParaRPr kumimoji="1" lang="ja-JP" altLang="en-US"/>
          </a:p>
        </p:txBody>
      </p:sp>
      <p:sp>
        <p:nvSpPr>
          <p:cNvPr id="1102" name="スライド イメージ プレースホルダー 3"/>
          <p:cNvSpPr>
            <a:spLocks noGrp="1" noRot="1" noChangeAspect="1"/>
          </p:cNvSpPr>
          <p:nvPr>
            <p:ph type="sldImg" idx="2"/>
          </p:nvPr>
        </p:nvSpPr>
        <p:spPr>
          <a:xfrm>
            <a:off x="2087563" y="739775"/>
            <a:ext cx="2563812" cy="3703638"/>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894" y="4689515"/>
            <a:ext cx="5391150" cy="444269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9377316"/>
            <a:ext cx="2920206" cy="493633"/>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7172" y="9377316"/>
            <a:ext cx="2920206" cy="493633"/>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pPr/>
              <a:t>‹#›</a:t>
            </a:fld>
            <a:endParaRPr kumimoji="1" lang="ja-JP" altLang="en-US"/>
          </a:p>
        </p:txBody>
      </p:sp>
    </p:spTree>
    <p:extLst>
      <p:ext uri="{BB962C8B-B14F-4D97-AF65-F5344CB8AC3E}">
        <p14:creationId xmlns:p14="http://schemas.microsoft.com/office/powerpoint/2010/main" val="11142143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1" name="四角形 48"/>
          <p:cNvSpPr>
            <a:spLocks noGrp="1" noRot="1" noChangeAspect="1"/>
          </p:cNvSpPr>
          <p:nvPr>
            <p:ph type="sldImg" idx="2"/>
          </p:nvPr>
        </p:nvSpPr>
        <p:spPr>
          <a:xfrm>
            <a:off x="2087563" y="739775"/>
            <a:ext cx="2563812" cy="3703638"/>
          </a:xfrm>
          <a:prstGeom prst="rect">
            <a:avLst/>
          </a:prstGeom>
        </p:spPr>
        <p:txBody>
          <a:bodyPr/>
          <a:lstStyle/>
          <a:p>
            <a:endParaRPr kumimoji="1" lang="ja-JP" altLang="en-US"/>
          </a:p>
        </p:txBody>
      </p:sp>
      <p:sp>
        <p:nvSpPr>
          <p:cNvPr id="1142" name="四角形 49"/>
          <p:cNvSpPr>
            <a:spLocks noGrp="1"/>
          </p:cNvSpPr>
          <p:nvPr>
            <p:ph type="body" sz="quarter" idx="3"/>
          </p:nvPr>
        </p:nvSpPr>
        <p:spPr>
          <a:prstGeom prst="rect">
            <a:avLst/>
          </a:prstGeom>
        </p:spPr>
        <p:txBody>
          <a:bodyPr/>
          <a:lstStyle/>
          <a:p>
            <a:endParaRPr kumimoji="1" lang="ja-JP" altLang="en-US"/>
          </a:p>
        </p:txBody>
      </p:sp>
      <p:sp>
        <p:nvSpPr>
          <p:cNvPr id="1143" name="四角形 50"/>
          <p:cNvSpPr>
            <a:spLocks noGrp="1"/>
          </p:cNvSpPr>
          <p:nvPr>
            <p:ph type="sldNum" sz="quarter" idx="5"/>
          </p:nvPr>
        </p:nvSpPr>
        <p:spPr>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pPr/>
              <a:t>1</a:t>
            </a:fld>
            <a:endParaRPr kumimoji="1" lang="ja-JP" altLang="en-US"/>
          </a:p>
        </p:txBody>
      </p:sp>
    </p:spTree>
    <p:extLst>
      <p:ext uri="{BB962C8B-B14F-4D97-AF65-F5344CB8AC3E}">
        <p14:creationId xmlns:p14="http://schemas.microsoft.com/office/powerpoint/2010/main" val="1795316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29179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342900" y="2387382"/>
            <a:ext cx="6172200" cy="1941549"/>
          </a:xfrm>
        </p:spPr>
        <p:txBody>
          <a:bodyPr/>
          <a:lstStyle>
            <a:lvl1pPr>
              <a:defRPr b="0"/>
            </a:lvl1pPr>
          </a:lstStyle>
          <a:p>
            <a:r>
              <a:rPr kumimoji="1" lang="ja-JP" altLang="en-US"/>
              <a:t>マスター タイトルの書式設定</a:t>
            </a:r>
            <a:endParaRPr kumimoji="1" lang="ja-JP" altLang="en-US" dirty="0"/>
          </a:p>
        </p:txBody>
      </p:sp>
      <p:sp>
        <p:nvSpPr>
          <p:cNvPr id="1032" name="サブタイトル 2"/>
          <p:cNvSpPr>
            <a:spLocks noGrp="1"/>
          </p:cNvSpPr>
          <p:nvPr>
            <p:ph type="subTitle" idx="1"/>
          </p:nvPr>
        </p:nvSpPr>
        <p:spPr>
          <a:xfrm>
            <a:off x="342900" y="4467613"/>
            <a:ext cx="6172200" cy="332837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3E220A51-F8EA-429A-8E6F-F02BE74E28F7}" type="datetimeFigureOut">
              <a:rPr kumimoji="1" lang="ja-JP" altLang="en-US" smtClean="0"/>
              <a:pPr/>
              <a:t>2023/8/25</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342900" y="2508730"/>
            <a:ext cx="6172200" cy="611934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90" name="日付プレースホルダー 3"/>
          <p:cNvSpPr>
            <a:spLocks noGrp="1"/>
          </p:cNvSpPr>
          <p:nvPr>
            <p:ph type="dt" sz="half" idx="10"/>
          </p:nvPr>
        </p:nvSpPr>
        <p:spPr/>
        <p:txBody>
          <a:bodyPr/>
          <a:lstStyle/>
          <a:p>
            <a:fld id="{3E220A51-F8EA-429A-8E6F-F02BE74E28F7}" type="datetimeFigureOut">
              <a:rPr kumimoji="1" lang="ja-JP" altLang="en-US" smtClean="0"/>
              <a:pPr/>
              <a:t>2023/8/25</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4972050" y="396701"/>
            <a:ext cx="1543050" cy="8231375"/>
          </a:xfrm>
        </p:spPr>
        <p:txBody>
          <a:bodyPr vert="eaVert"/>
          <a:lstStyle/>
          <a:p>
            <a:r>
              <a:rPr kumimoji="1" lang="ja-JP" altLang="en-US"/>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342900" y="396701"/>
            <a:ext cx="4514850" cy="82313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96" name="日付プレースホルダー 3"/>
          <p:cNvSpPr>
            <a:spLocks noGrp="1"/>
          </p:cNvSpPr>
          <p:nvPr>
            <p:ph type="dt" sz="half" idx="10"/>
          </p:nvPr>
        </p:nvSpPr>
        <p:spPr/>
        <p:txBody>
          <a:bodyPr/>
          <a:lstStyle/>
          <a:p>
            <a:fld id="{3E220A51-F8EA-429A-8E6F-F02BE74E28F7}" type="datetimeFigureOut">
              <a:rPr kumimoji="1" lang="ja-JP" altLang="en-US" smtClean="0"/>
              <a:pPr/>
              <a:t>2023/8/25</a:t>
            </a:fld>
            <a:endParaRPr kumimoji="1" lang="ja-JP" altLang="en-US" dirty="0"/>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マスター タイトルの書式設定</a:t>
            </a:r>
          </a:p>
        </p:txBody>
      </p:sp>
      <p:sp>
        <p:nvSpPr>
          <p:cNvPr id="1038" name="コンテンツ プレースホルダー 2"/>
          <p:cNvSpPr>
            <a:spLocks noGrp="1"/>
          </p:cNvSpPr>
          <p:nvPr>
            <p:ph idx="1"/>
          </p:nvPr>
        </p:nvSpPr>
        <p:spPr>
          <a:xfrm>
            <a:off x="342900" y="2508730"/>
            <a:ext cx="6172200" cy="618415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3E220A51-F8EA-429A-8E6F-F02BE74E28F7}" type="datetimeFigureOut">
              <a:rPr lang="ja-JP" altLang="en-US" smtClean="0"/>
              <a:pPr/>
              <a:t>2023/8/25</a:t>
            </a:fld>
            <a:endParaRPr lang="ja-JP" altLang="en-US" dirty="0"/>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342900" y="4259590"/>
            <a:ext cx="6172200" cy="1525502"/>
          </a:xfrm>
        </p:spPr>
        <p:txBody>
          <a:bodyPr anchor="t"/>
          <a:lstStyle>
            <a:lvl1pPr algn="ctr">
              <a:defRPr sz="4000" b="0" cap="all"/>
            </a:lvl1pPr>
          </a:lstStyle>
          <a:p>
            <a:r>
              <a:rPr kumimoji="1" lang="ja-JP" altLang="en-US"/>
              <a:t>マスター タイトルの書式設定</a:t>
            </a:r>
            <a:endParaRPr kumimoji="1" lang="ja-JP" altLang="en-US" dirty="0"/>
          </a:p>
        </p:txBody>
      </p:sp>
      <p:sp>
        <p:nvSpPr>
          <p:cNvPr id="1044" name="テキスト プレースホルダー 2"/>
          <p:cNvSpPr>
            <a:spLocks noGrp="1"/>
          </p:cNvSpPr>
          <p:nvPr>
            <p:ph type="body" idx="1"/>
          </p:nvPr>
        </p:nvSpPr>
        <p:spPr>
          <a:xfrm>
            <a:off x="342900" y="1711304"/>
            <a:ext cx="6172200" cy="2548285"/>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1045" name="日付プレースホルダー 3"/>
          <p:cNvSpPr>
            <a:spLocks noGrp="1"/>
          </p:cNvSpPr>
          <p:nvPr>
            <p:ph type="dt" sz="half" idx="10"/>
          </p:nvPr>
        </p:nvSpPr>
        <p:spPr/>
        <p:txBody>
          <a:bodyPr/>
          <a:lstStyle/>
          <a:p>
            <a:fld id="{3E220A51-F8EA-429A-8E6F-F02BE74E28F7}" type="datetimeFigureOut">
              <a:rPr kumimoji="1" lang="ja-JP" altLang="en-US" smtClean="0"/>
              <a:pPr/>
              <a:t>2023/8/25</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50" name="コンテンツ プレースホルダー 2"/>
          <p:cNvSpPr>
            <a:spLocks noGrp="1"/>
          </p:cNvSpPr>
          <p:nvPr>
            <p:ph sz="half" idx="1"/>
          </p:nvPr>
        </p:nvSpPr>
        <p:spPr>
          <a:xfrm>
            <a:off x="342900" y="2508733"/>
            <a:ext cx="2978088" cy="61193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1" name="コンテンツ プレースホルダー 3"/>
          <p:cNvSpPr>
            <a:spLocks noGrp="1"/>
          </p:cNvSpPr>
          <p:nvPr>
            <p:ph sz="half" idx="2"/>
          </p:nvPr>
        </p:nvSpPr>
        <p:spPr>
          <a:xfrm>
            <a:off x="3510009" y="2508733"/>
            <a:ext cx="3005091" cy="61193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2" name="日付プレースホルダー 4"/>
          <p:cNvSpPr>
            <a:spLocks noGrp="1"/>
          </p:cNvSpPr>
          <p:nvPr>
            <p:ph type="dt" sz="half" idx="10"/>
          </p:nvPr>
        </p:nvSpPr>
        <p:spPr/>
        <p:txBody>
          <a:bodyPr/>
          <a:lstStyle/>
          <a:p>
            <a:fld id="{3E220A51-F8EA-429A-8E6F-F02BE74E28F7}" type="datetimeFigureOut">
              <a:rPr kumimoji="1" lang="ja-JP" altLang="en-US" smtClean="0"/>
              <a:pPr/>
              <a:t>2023/8/25</a:t>
            </a:fld>
            <a:endParaRPr kumimoji="1" lang="ja-JP" altLang="en-US" dirty="0"/>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a:t>マスター タイトルの書式設定</a:t>
            </a:r>
            <a:endParaRPr kumimoji="1" lang="ja-JP" altLang="en-US" dirty="0"/>
          </a:p>
        </p:txBody>
      </p:sp>
      <p:sp>
        <p:nvSpPr>
          <p:cNvPr id="1057" name="テキスト プレースホルダー 2"/>
          <p:cNvSpPr>
            <a:spLocks noGrp="1"/>
          </p:cNvSpPr>
          <p:nvPr>
            <p:ph type="body" idx="1"/>
          </p:nvPr>
        </p:nvSpPr>
        <p:spPr>
          <a:xfrm>
            <a:off x="342900" y="2217385"/>
            <a:ext cx="2978088" cy="9241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58" name="コンテンツ プレースホルダー 3"/>
          <p:cNvSpPr>
            <a:spLocks noGrp="1"/>
          </p:cNvSpPr>
          <p:nvPr>
            <p:ph sz="half" idx="2"/>
          </p:nvPr>
        </p:nvSpPr>
        <p:spPr>
          <a:xfrm>
            <a:off x="342900" y="3141486"/>
            <a:ext cx="2978088" cy="5486589"/>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59" name="テキスト プレースホルダー 4"/>
          <p:cNvSpPr>
            <a:spLocks noGrp="1"/>
          </p:cNvSpPr>
          <p:nvPr>
            <p:ph type="body" sz="quarter" idx="3"/>
          </p:nvPr>
        </p:nvSpPr>
        <p:spPr>
          <a:xfrm>
            <a:off x="3537012" y="2217385"/>
            <a:ext cx="2978088" cy="9241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60" name="コンテンツ プレースホルダー 5"/>
          <p:cNvSpPr>
            <a:spLocks noGrp="1"/>
          </p:cNvSpPr>
          <p:nvPr>
            <p:ph sz="quarter" idx="4"/>
          </p:nvPr>
        </p:nvSpPr>
        <p:spPr>
          <a:xfrm>
            <a:off x="3537012" y="3141486"/>
            <a:ext cx="2978088" cy="5486589"/>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61" name="日付プレースホルダー 6"/>
          <p:cNvSpPr>
            <a:spLocks noGrp="1"/>
          </p:cNvSpPr>
          <p:nvPr>
            <p:ph type="dt" sz="half" idx="10"/>
          </p:nvPr>
        </p:nvSpPr>
        <p:spPr/>
        <p:txBody>
          <a:bodyPr/>
          <a:lstStyle/>
          <a:p>
            <a:fld id="{3E220A51-F8EA-429A-8E6F-F02BE74E28F7}" type="datetimeFigureOut">
              <a:rPr kumimoji="1" lang="ja-JP" altLang="en-US" smtClean="0"/>
              <a:pPr/>
              <a:t>2023/8/25</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3E220A51-F8EA-429A-8E6F-F02BE74E28F7}" type="datetimeFigureOut">
              <a:rPr kumimoji="1" lang="ja-JP" altLang="en-US" smtClean="0"/>
              <a:pPr/>
              <a:t>2023/8/25</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3E220A51-F8EA-429A-8E6F-F02BE74E28F7}" type="datetimeFigureOut">
              <a:rPr kumimoji="1" lang="ja-JP" altLang="en-US" smtClean="0"/>
              <a:pPr/>
              <a:t>2023/8/25</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342901" y="394404"/>
            <a:ext cx="2256235" cy="1678518"/>
          </a:xfrm>
        </p:spPr>
        <p:txBody>
          <a:bodyPr anchor="b">
            <a:normAutofit/>
          </a:bodyPr>
          <a:lstStyle>
            <a:lvl1pPr algn="l">
              <a:defRPr sz="2400" b="1"/>
            </a:lvl1pPr>
          </a:lstStyle>
          <a:p>
            <a:r>
              <a:rPr kumimoji="1" lang="ja-JP" altLang="en-US"/>
              <a:t>マスター タイトルの書式設定</a:t>
            </a:r>
            <a:endParaRPr kumimoji="1" lang="ja-JP" altLang="en-US" dirty="0"/>
          </a:p>
        </p:txBody>
      </p:sp>
      <p:sp>
        <p:nvSpPr>
          <p:cNvPr id="1075" name="コンテンツ プレースホルダー 2"/>
          <p:cNvSpPr>
            <a:spLocks noGrp="1"/>
          </p:cNvSpPr>
          <p:nvPr>
            <p:ph idx="1"/>
          </p:nvPr>
        </p:nvSpPr>
        <p:spPr>
          <a:xfrm>
            <a:off x="2726922" y="394408"/>
            <a:ext cx="3545578" cy="81500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076" name="テキスト プレースホルダー 3"/>
          <p:cNvSpPr>
            <a:spLocks noGrp="1"/>
          </p:cNvSpPr>
          <p:nvPr>
            <p:ph type="body" sz="half" idx="2"/>
          </p:nvPr>
        </p:nvSpPr>
        <p:spPr>
          <a:xfrm>
            <a:off x="342901" y="2456723"/>
            <a:ext cx="2256234" cy="617135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1077" name="日付プレースホルダー 4"/>
          <p:cNvSpPr>
            <a:spLocks noGrp="1"/>
          </p:cNvSpPr>
          <p:nvPr>
            <p:ph type="dt" sz="half" idx="10"/>
          </p:nvPr>
        </p:nvSpPr>
        <p:spPr/>
        <p:txBody>
          <a:bodyPr/>
          <a:lstStyle/>
          <a:p>
            <a:fld id="{3E220A51-F8EA-429A-8E6F-F02BE74E28F7}" type="datetimeFigureOut">
              <a:rPr kumimoji="1" lang="ja-JP" altLang="en-US" smtClean="0"/>
              <a:pPr/>
              <a:t>2023/8/25</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344216" y="6773202"/>
            <a:ext cx="4114800" cy="818623"/>
          </a:xfrm>
        </p:spPr>
        <p:txBody>
          <a:bodyPr anchor="b">
            <a:normAutofit/>
          </a:bodyPr>
          <a:lstStyle>
            <a:lvl1pPr algn="l">
              <a:defRPr sz="2400" b="1"/>
            </a:lvl1pPr>
          </a:lstStyle>
          <a:p>
            <a:r>
              <a:rPr kumimoji="1" lang="ja-JP" altLang="en-US"/>
              <a:t>マスター タイトルの書式設定</a:t>
            </a:r>
            <a:endParaRPr kumimoji="1" lang="ja-JP" altLang="en-US" dirty="0"/>
          </a:p>
        </p:txBody>
      </p:sp>
      <p:sp>
        <p:nvSpPr>
          <p:cNvPr id="1082" name="図プレースホルダー 2"/>
          <p:cNvSpPr>
            <a:spLocks noGrp="1"/>
          </p:cNvSpPr>
          <p:nvPr>
            <p:ph type="pic" idx="1"/>
          </p:nvPr>
        </p:nvSpPr>
        <p:spPr>
          <a:xfrm>
            <a:off x="1344216" y="307151"/>
            <a:ext cx="4114800" cy="6324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1344216" y="7657302"/>
            <a:ext cx="4114800" cy="9707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1084" name="日付プレースホルダー 4"/>
          <p:cNvSpPr>
            <a:spLocks noGrp="1"/>
          </p:cNvSpPr>
          <p:nvPr>
            <p:ph type="dt" sz="half" idx="10"/>
          </p:nvPr>
        </p:nvSpPr>
        <p:spPr/>
        <p:txBody>
          <a:bodyPr/>
          <a:lstStyle/>
          <a:p>
            <a:fld id="{3E220A51-F8EA-429A-8E6F-F02BE74E28F7}" type="datetimeFigureOut">
              <a:rPr kumimoji="1" lang="ja-JP" altLang="en-US" smtClean="0"/>
              <a:pPr/>
              <a:t>2023/8/25</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1889829" y="9009451"/>
            <a:ext cx="3078342" cy="527403"/>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lang="ja-JP" altLang="en-US" dirty="0"/>
          </a:p>
        </p:txBody>
      </p:sp>
      <p:sp>
        <p:nvSpPr>
          <p:cNvPr id="1026" name="タイトル プレースホルダー 1"/>
          <p:cNvSpPr>
            <a:spLocks noGrp="1"/>
          </p:cNvSpPr>
          <p:nvPr>
            <p:ph type="title"/>
          </p:nvPr>
        </p:nvSpPr>
        <p:spPr>
          <a:xfrm>
            <a:off x="342900" y="604721"/>
            <a:ext cx="6172200" cy="1435955"/>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1027" name="テキスト プレースホルダー 2"/>
          <p:cNvSpPr>
            <a:spLocks noGrp="1"/>
          </p:cNvSpPr>
          <p:nvPr>
            <p:ph type="body" idx="1"/>
          </p:nvPr>
        </p:nvSpPr>
        <p:spPr>
          <a:xfrm>
            <a:off x="342900" y="2508730"/>
            <a:ext cx="6172200" cy="6184156"/>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endParaRPr kumimoji="1" lang="en-US" altLang="ja-JP" dirty="0"/>
          </a:p>
          <a:p>
            <a:pPr lvl="5"/>
            <a:r>
              <a:rPr kumimoji="1" lang="ja-JP" altLang="en-US" dirty="0"/>
              <a:t>第 </a:t>
            </a:r>
            <a:r>
              <a:rPr kumimoji="1" lang="en-US" altLang="ja-JP" dirty="0"/>
              <a:t>6 </a:t>
            </a:r>
            <a:r>
              <a:rPr kumimoji="1" lang="ja-JP" altLang="en-US" dirty="0"/>
              <a:t>レベル</a:t>
            </a:r>
          </a:p>
          <a:p>
            <a:pPr lvl="6"/>
            <a:r>
              <a:rPr kumimoji="1" lang="ja-JP" altLang="en-US" dirty="0"/>
              <a:t>第 </a:t>
            </a:r>
            <a:r>
              <a:rPr kumimoji="1" lang="en-US" altLang="ja-JP" dirty="0"/>
              <a:t>7 </a:t>
            </a:r>
            <a:r>
              <a:rPr kumimoji="1" lang="ja-JP" altLang="en-US" dirty="0"/>
              <a:t>レベル</a:t>
            </a:r>
          </a:p>
          <a:p>
            <a:pPr lvl="7"/>
            <a:r>
              <a:rPr kumimoji="1" lang="ja-JP" altLang="en-US" dirty="0"/>
              <a:t>第 </a:t>
            </a:r>
            <a:r>
              <a:rPr kumimoji="1" lang="en-US" altLang="ja-JP" dirty="0"/>
              <a:t>8 </a:t>
            </a:r>
            <a:r>
              <a:rPr kumimoji="1" lang="ja-JP" altLang="en-US" dirty="0"/>
              <a:t>レベル</a:t>
            </a:r>
          </a:p>
          <a:p>
            <a:pPr lvl="8"/>
            <a:r>
              <a:rPr kumimoji="1" lang="ja-JP" altLang="en-US" dirty="0"/>
              <a:t>第 </a:t>
            </a:r>
            <a:r>
              <a:rPr kumimoji="1" lang="en-US" altLang="ja-JP" dirty="0"/>
              <a:t>9 </a:t>
            </a:r>
            <a:r>
              <a:rPr kumimoji="1" lang="ja-JP" altLang="en-US" dirty="0"/>
              <a:t>レベル</a:t>
            </a:r>
          </a:p>
        </p:txBody>
      </p:sp>
      <p:sp>
        <p:nvSpPr>
          <p:cNvPr id="1028" name="日付プレースホルダー 3"/>
          <p:cNvSpPr>
            <a:spLocks noGrp="1"/>
          </p:cNvSpPr>
          <p:nvPr>
            <p:ph type="dt" sz="half" idx="2"/>
          </p:nvPr>
        </p:nvSpPr>
        <p:spPr>
          <a:xfrm>
            <a:off x="342900" y="9009451"/>
            <a:ext cx="1411914" cy="527403"/>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3E220A51-F8EA-429A-8E6F-F02BE74E28F7}" type="datetimeFigureOut">
              <a:rPr lang="ja-JP" altLang="en-US" smtClean="0"/>
              <a:pPr/>
              <a:t>2023/8/25</a:t>
            </a:fld>
            <a:endParaRPr lang="ja-JP" altLang="en-US" dirty="0"/>
          </a:p>
        </p:txBody>
      </p:sp>
      <p:sp>
        <p:nvSpPr>
          <p:cNvPr id="1029" name="スライド番号プレースホルダー 5"/>
          <p:cNvSpPr>
            <a:spLocks noGrp="1"/>
          </p:cNvSpPr>
          <p:nvPr>
            <p:ph type="sldNum" sz="quarter" idx="4"/>
          </p:nvPr>
        </p:nvSpPr>
        <p:spPr>
          <a:xfrm>
            <a:off x="5076183" y="9009451"/>
            <a:ext cx="1438917" cy="527403"/>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2" name="テキスト 46"/>
          <p:cNvSpPr txBox="1"/>
          <p:nvPr/>
        </p:nvSpPr>
        <p:spPr>
          <a:xfrm>
            <a:off x="786748" y="699556"/>
            <a:ext cx="1725274" cy="368439"/>
          </a:xfrm>
          <a:prstGeom prst="rect">
            <a:avLst/>
          </a:prstGeom>
          <a:solidFill>
            <a:schemeClr val="bg1">
              <a:lumMod val="85000"/>
            </a:schemeClr>
          </a:solidFill>
          <a:ln>
            <a:solidFill>
              <a:schemeClr val="bg1">
                <a:lumMod val="85000"/>
              </a:schemeClr>
            </a:solidFill>
          </a:ln>
        </p:spPr>
        <p:txBody>
          <a:bodyPr wrap="square">
            <a:spAutoFit/>
          </a:bodyPr>
          <a:lstStyle/>
          <a:p>
            <a:pPr>
              <a:defRPr lang="ja-JP" altLang="en-US"/>
            </a:pPr>
            <a:endParaRPr lang="ja-JP" altLang="en-US"/>
          </a:p>
        </p:txBody>
      </p:sp>
      <p:sp>
        <p:nvSpPr>
          <p:cNvPr id="1113" name="四角形 45"/>
          <p:cNvSpPr/>
          <p:nvPr/>
        </p:nvSpPr>
        <p:spPr>
          <a:xfrm>
            <a:off x="332998" y="443666"/>
            <a:ext cx="4791445" cy="932555"/>
          </a:xfrm>
          <a:prstGeom prst="rect">
            <a:avLst/>
          </a:prstGeom>
          <a:ln w="38100">
            <a:solidFill>
              <a:schemeClr val="bg1">
                <a:lumMod val="50000"/>
              </a:schemeClr>
            </a:solidFill>
          </a:ln>
        </p:spPr>
        <p:txBody>
          <a:bodyPr anchor="t">
            <a:normAutofit fontScale="25000" lnSpcReduction="2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6800" b="0">
                <a:solidFill>
                  <a:schemeClr val="tx1"/>
                </a:solidFill>
                <a:latin typeface="HGS創英角ｺﾞｼｯｸUB"/>
                <a:ea typeface="HGS創英角ｺﾞｼｯｸUB"/>
              </a:rPr>
              <a:t>　</a:t>
            </a:r>
            <a:r>
              <a:rPr lang="ja-JP" altLang="en-US" sz="6400" b="0">
                <a:solidFill>
                  <a:schemeClr val="tx1"/>
                </a:solidFill>
                <a:latin typeface="HGS創英角ｺﾞｼｯｸUB"/>
                <a:ea typeface="HGS創英角ｺﾞｼｯｸUB"/>
              </a:rPr>
              <a:t>新型コロナウイルスワクチン</a:t>
            </a:r>
            <a:endParaRPr kumimoji="1" lang="ja-JP" altLang="en-US" sz="6400" dirty="0">
              <a:solidFill>
                <a:schemeClr val="tx1"/>
              </a:solidFill>
            </a:endParaRPr>
          </a:p>
          <a:p>
            <a:pPr algn="l">
              <a:lnSpc>
                <a:spcPct val="100000"/>
              </a:lnSpc>
            </a:pPr>
            <a:endParaRPr lang="ja-JP" altLang="en-US" sz="4800" b="0">
              <a:solidFill>
                <a:schemeClr val="tx1"/>
              </a:solidFill>
              <a:latin typeface="HGS創英角ｺﾞｼｯｸUB"/>
              <a:ea typeface="HGS創英角ｺﾞｼｯｸUB"/>
            </a:endParaRPr>
          </a:p>
          <a:p>
            <a:pPr algn="ctr"/>
            <a:r>
              <a:rPr lang="ja-JP" altLang="en-US" sz="6800" b="0">
                <a:solidFill>
                  <a:schemeClr val="tx1"/>
                </a:solidFill>
                <a:latin typeface="HGS創英角ｺﾞｼｯｸUB"/>
                <a:ea typeface="HGS創英角ｺﾞｼｯｸUB"/>
              </a:rPr>
              <a:t>　　　　　　　　　　　　　　　　</a:t>
            </a:r>
            <a:r>
              <a:rPr lang="ja-JP" altLang="en-US" sz="7200" b="0">
                <a:solidFill>
                  <a:schemeClr val="tx1"/>
                </a:solidFill>
                <a:latin typeface="HGS創英角ｺﾞｼｯｸUB"/>
                <a:ea typeface="HGS創英角ｺﾞｼｯｸUB"/>
              </a:rPr>
              <a:t>のご案内</a:t>
            </a:r>
            <a:endParaRPr lang="ja-JP" altLang="en-US" sz="6800" b="0">
              <a:solidFill>
                <a:schemeClr val="tx1"/>
              </a:solidFill>
              <a:latin typeface="HGS創英角ｺﾞｼｯｸUB"/>
              <a:ea typeface="HGS創英角ｺﾞｼｯｸUB"/>
            </a:endParaRPr>
          </a:p>
        </p:txBody>
      </p:sp>
      <p:sp>
        <p:nvSpPr>
          <p:cNvPr id="1114" name="テキスト ボックス 48"/>
          <p:cNvSpPr txBox="1"/>
          <p:nvPr/>
        </p:nvSpPr>
        <p:spPr>
          <a:xfrm>
            <a:off x="328527" y="589606"/>
            <a:ext cx="4113341" cy="799326"/>
          </a:xfrm>
          <a:prstGeom prst="rect">
            <a:avLst/>
          </a:prstGeom>
          <a:noFill/>
          <a:ln w="12700" cap="flat" cmpd="sng" algn="ctr">
            <a:noFill/>
            <a:prstDash val="solid"/>
            <a:miter lim="800000"/>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kumimoji="1" lang="ja-JP" altLang="en-US" sz="2800" b="0" dirty="0">
                <a:solidFill>
                  <a:schemeClr val="tx1"/>
                </a:solidFill>
                <a:latin typeface="HGP創英角ｺﾞｼｯｸUB"/>
                <a:ea typeface="HGP創英角ｺﾞｼｯｸUB"/>
              </a:rPr>
              <a:t>令和５年秋開始接種</a:t>
            </a:r>
            <a:endParaRPr kumimoji="1" lang="ja-JP" altLang="en-US" sz="2400" b="0" dirty="0">
              <a:solidFill>
                <a:schemeClr val="tx1"/>
              </a:solidFill>
              <a:latin typeface="HGP創英角ｺﾞｼｯｸUB"/>
              <a:ea typeface="HGP創英角ｺﾞｼｯｸUB"/>
            </a:endParaRPr>
          </a:p>
          <a:p>
            <a:pPr algn="ctr"/>
            <a:r>
              <a:rPr kumimoji="1" lang="ja-JP" altLang="en-US" sz="1800" b="0" dirty="0">
                <a:solidFill>
                  <a:schemeClr val="tx1"/>
                </a:solidFill>
                <a:latin typeface="HGP創英角ｺﾞｼｯｸUB"/>
                <a:ea typeface="HGP創英角ｺﾞｼｯｸUB"/>
              </a:rPr>
              <a:t>（オミクロン株ＸＢＢ.1.5対応１価ワクチン）</a:t>
            </a:r>
          </a:p>
        </p:txBody>
      </p:sp>
      <p:pic>
        <p:nvPicPr>
          <p:cNvPr id="1115" name="図 58"/>
          <p:cNvPicPr>
            <a:picLocks noChangeAspect="1"/>
          </p:cNvPicPr>
          <p:nvPr/>
        </p:nvPicPr>
        <p:blipFill>
          <a:blip r:embed="rId3"/>
          <a:stretch>
            <a:fillRect/>
          </a:stretch>
        </p:blipFill>
        <p:spPr>
          <a:xfrm>
            <a:off x="5091597" y="7473000"/>
            <a:ext cx="674810" cy="674810"/>
          </a:xfrm>
          <a:prstGeom prst="rect">
            <a:avLst/>
          </a:prstGeom>
          <a:ln w="6350">
            <a:noFill/>
          </a:ln>
        </p:spPr>
      </p:pic>
      <p:sp>
        <p:nvSpPr>
          <p:cNvPr id="1116" name="四角形 37"/>
          <p:cNvSpPr/>
          <p:nvPr/>
        </p:nvSpPr>
        <p:spPr>
          <a:xfrm>
            <a:off x="200619" y="3297026"/>
            <a:ext cx="6459779" cy="5949431"/>
          </a:xfrm>
          <a:prstGeom prst="rect">
            <a:avLst/>
          </a:prstGeom>
        </p:spPr>
        <p:txBody>
          <a:bodyPr>
            <a:normAutofit fontScale="25000" lnSpcReduction="2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kumimoji="1" lang="ja-JP" altLang="en-US" sz="5400" dirty="0">
                <a:solidFill>
                  <a:schemeClr val="tx1"/>
                </a:solidFill>
                <a:latin typeface="HGS創英角ｺﾞｼｯｸUB" panose="020B0900000000000000" pitchFamily="50" charset="-128"/>
                <a:ea typeface="HGS創英角ｺﾞｼｯｸUB" panose="020B0900000000000000" pitchFamily="50" charset="-128"/>
              </a:rPr>
              <a:t>１．接種できる日を確認する</a:t>
            </a:r>
            <a:endPar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a:p>
            <a:pPr algn="l">
              <a:lnSpc>
                <a:spcPct val="150000"/>
              </a:lnSpc>
            </a:pPr>
            <a:r>
              <a:rPr kumimoji="1" lang="ja-JP" altLang="en-US" sz="4800" dirty="0">
                <a:solidFill>
                  <a:schemeClr val="tx1"/>
                </a:solidFill>
                <a:latin typeface="ＭＳ Ｐゴシック" panose="020B0600070205080204" pitchFamily="50" charset="-128"/>
                <a:ea typeface="ＭＳ Ｐゴシック" panose="020B0600070205080204" pitchFamily="50" charset="-128"/>
              </a:rPr>
              <a:t>　</a:t>
            </a:r>
            <a:r>
              <a:rPr kumimoji="1" lang="ja-JP" altLang="en-US" sz="4400" u="sng" dirty="0">
                <a:solidFill>
                  <a:schemeClr val="tx1"/>
                </a:solidFill>
                <a:latin typeface="ＭＳ Ｐゴシック" panose="020B0600070205080204" pitchFamily="50" charset="-128"/>
                <a:ea typeface="ＭＳ Ｐゴシック" panose="020B0600070205080204" pitchFamily="50" charset="-128"/>
              </a:rPr>
              <a:t>前回の接種日から３か月が経過した日以降に接種可能の見込みです。</a:t>
            </a:r>
          </a:p>
          <a:p>
            <a:pPr algn="l">
              <a:lnSpc>
                <a:spcPct val="150000"/>
              </a:lnSpc>
            </a:pPr>
            <a:r>
              <a:rPr kumimoji="1" lang="ja-JP" altLang="en-US" sz="5600" dirty="0">
                <a:solidFill>
                  <a:schemeClr val="tx1"/>
                </a:solidFill>
                <a:latin typeface="HGS創英角ｺﾞｼｯｸUB" panose="020B0900000000000000" pitchFamily="50" charset="-128"/>
                <a:ea typeface="HGS創英角ｺﾞｼｯｸUB" panose="020B0900000000000000" pitchFamily="50" charset="-128"/>
              </a:rPr>
              <a:t>２．接種会場、日時の候補を決めて予約する</a:t>
            </a:r>
            <a:r>
              <a:rPr lang="ja-JP" altLang="en-US" sz="5600" dirty="0">
                <a:solidFill>
                  <a:schemeClr val="tx1"/>
                </a:solidFill>
                <a:latin typeface="HGS創英角ｺﾞｼｯｸUB" panose="020B0900000000000000" pitchFamily="50" charset="-128"/>
                <a:ea typeface="HGS創英角ｺﾞｼｯｸUB" panose="020B0900000000000000" pitchFamily="50" charset="-128"/>
              </a:rPr>
              <a:t>（電話もしくはLINE）</a:t>
            </a:r>
            <a:endParaRPr kumimoji="1" lang="ja-JP" altLang="en-US" sz="5600" dirty="0">
              <a:solidFill>
                <a:schemeClr val="tx1"/>
              </a:solidFill>
              <a:latin typeface="ＭＳ Ｐゴシック" panose="020B0600070205080204" pitchFamily="50" charset="-128"/>
              <a:ea typeface="ＭＳ Ｐゴシック" panose="020B0600070205080204" pitchFamily="50" charset="-128"/>
            </a:endParaRPr>
          </a:p>
          <a:p>
            <a:pPr algn="l">
              <a:lnSpc>
                <a:spcPct val="120000"/>
              </a:lnSpc>
            </a:pPr>
            <a:r>
              <a:rPr kumimoji="1" lang="ja-JP" altLang="en-US" sz="4400" dirty="0">
                <a:solidFill>
                  <a:schemeClr val="tx1"/>
                </a:solidFill>
                <a:latin typeface="ＭＳ Ｐゴシック" panose="020B0600070205080204" pitchFamily="50" charset="-128"/>
                <a:ea typeface="ＭＳ Ｐゴシック" panose="020B0600070205080204" pitchFamily="50" charset="-128"/>
              </a:rPr>
              <a:t>　</a:t>
            </a:r>
            <a:r>
              <a:rPr lang="ja-JP" altLang="en-US" sz="4400" dirty="0">
                <a:solidFill>
                  <a:schemeClr val="tx1"/>
                </a:solidFill>
                <a:latin typeface="ＭＳ Ｐゴシック" panose="020B0600070205080204" pitchFamily="50" charset="-128"/>
                <a:ea typeface="ＭＳ Ｐゴシック" panose="020B0600070205080204" pitchFamily="50" charset="-128"/>
              </a:rPr>
              <a:t>予約の受付開始は、</a:t>
            </a:r>
            <a:r>
              <a:rPr kumimoji="1" lang="ja-JP" altLang="en-US" sz="4400" u="sng" dirty="0">
                <a:solidFill>
                  <a:schemeClr val="tx1"/>
                </a:solidFill>
                <a:latin typeface="ＭＳ Ｐゴシック" panose="020B0600070205080204" pitchFamily="50" charset="-128"/>
                <a:ea typeface="ＭＳ Ｐゴシック" panose="020B0600070205080204" pitchFamily="50" charset="-128"/>
              </a:rPr>
              <a:t>下表のとおり予約日時点の年齢により段階的に行います。</a:t>
            </a:r>
            <a:endParaRPr lang="en-US" altLang="ja-JP" sz="4400" dirty="0">
              <a:solidFill>
                <a:schemeClr val="tx1"/>
              </a:solidFill>
              <a:latin typeface="ＭＳ Ｐゴシック" panose="020B0600070205080204" pitchFamily="50" charset="-128"/>
              <a:ea typeface="ＭＳ Ｐゴシック" panose="020B0600070205080204" pitchFamily="50" charset="-128"/>
            </a:endParaRPr>
          </a:p>
          <a:p>
            <a:pPr algn="l">
              <a:lnSpc>
                <a:spcPct val="120000"/>
              </a:lnSpc>
            </a:pPr>
            <a:r>
              <a:rPr kumimoji="1" lang="ja-JP" altLang="en-US" sz="4400" dirty="0">
                <a:solidFill>
                  <a:schemeClr val="tx1"/>
                </a:solidFill>
                <a:latin typeface="ＭＳ Ｐゴシック" panose="020B0600070205080204" pitchFamily="50" charset="-128"/>
                <a:ea typeface="ＭＳ Ｐゴシック" panose="020B0600070205080204" pitchFamily="50" charset="-128"/>
              </a:rPr>
              <a:t>　 別紙②から接種会場を選び、接種日程の候補を決めて予約してください。予約する日から３０日先までの</a:t>
            </a:r>
            <a:endParaRPr lang="ja-JP" altLang="en-US" sz="4400" u="heavy" dirty="0">
              <a:solidFill>
                <a:srgbClr val="0070C0"/>
              </a:solidFill>
              <a:latin typeface="HGS創英角ｺﾞｼｯｸUB" panose="020B0900000000000000" pitchFamily="50" charset="-128"/>
              <a:ea typeface="HGS創英角ｺﾞｼｯｸUB" panose="020B0900000000000000" pitchFamily="50" charset="-128"/>
            </a:endParaRPr>
          </a:p>
          <a:p>
            <a:pPr algn="l">
              <a:lnSpc>
                <a:spcPct val="150000"/>
              </a:lnSpc>
            </a:pPr>
            <a:r>
              <a:rPr kumimoji="1" lang="ja-JP" altLang="en-US" sz="4400" u="none" dirty="0">
                <a:solidFill>
                  <a:schemeClr val="tx1"/>
                </a:solidFill>
                <a:latin typeface="ＭＳ Ｐゴシック" panose="020B0600070205080204" pitchFamily="50" charset="-128"/>
                <a:ea typeface="ＭＳ Ｐゴシック" panose="020B0600070205080204" pitchFamily="50" charset="-128"/>
              </a:rPr>
              <a:t>接種日を予約できます。</a:t>
            </a:r>
            <a:endParaRPr kumimoji="1" lang="ja-JP" altLang="en-US" sz="4400" dirty="0">
              <a:solidFill>
                <a:srgbClr val="FF0000"/>
              </a:solidFill>
              <a:latin typeface="ＭＳ Ｐゴシック" panose="020B0600070205080204" pitchFamily="50" charset="-128"/>
              <a:ea typeface="ＭＳ Ｐゴシック" panose="020B0600070205080204" pitchFamily="50" charset="-128"/>
            </a:endParaRPr>
          </a:p>
          <a:p>
            <a:pPr algn="l">
              <a:lnSpc>
                <a:spcPct val="150000"/>
              </a:lnSpc>
            </a:pPr>
            <a:r>
              <a:rPr kumimoji="1" lang="ja-JP" altLang="en-US" sz="4400" u="none" dirty="0">
                <a:solidFill>
                  <a:schemeClr val="tx1"/>
                </a:solidFill>
                <a:latin typeface="ＤＨＰ特太ゴシック体"/>
                <a:ea typeface="ＤＨＰ特太ゴシック体"/>
              </a:rPr>
              <a:t> ・</a:t>
            </a:r>
            <a:r>
              <a:rPr kumimoji="1" lang="ja-JP" altLang="en-US" sz="4400" u="sng" dirty="0">
                <a:solidFill>
                  <a:schemeClr val="tx1"/>
                </a:solidFill>
                <a:latin typeface="ＤＨＰ特太ゴシック体"/>
                <a:ea typeface="ＤＨＰ特太ゴシック体"/>
              </a:rPr>
              <a:t>接種日時点</a:t>
            </a:r>
            <a:r>
              <a:rPr kumimoji="1" lang="ja-JP" altLang="en-US" sz="4400" u="none" dirty="0">
                <a:solidFill>
                  <a:schemeClr val="tx1"/>
                </a:solidFill>
                <a:latin typeface="ＤＨＰ特太ゴシック体"/>
                <a:ea typeface="ＤＨＰ特太ゴシック体"/>
              </a:rPr>
              <a:t>で５～11歳の小児は、小児接種実施の医療機関から</a:t>
            </a:r>
            <a:r>
              <a:rPr kumimoji="1" lang="ja-JP" altLang="en-US" sz="4400" u="sng" dirty="0">
                <a:solidFill>
                  <a:schemeClr val="tx1"/>
                </a:solidFill>
                <a:latin typeface="ＤＨＰ特太ゴシック体"/>
                <a:ea typeface="ＤＨＰ特太ゴシック体"/>
              </a:rPr>
              <a:t>小児用の予約</a:t>
            </a:r>
            <a:r>
              <a:rPr kumimoji="1" lang="ja-JP" altLang="en-US" sz="4400" u="none" dirty="0">
                <a:solidFill>
                  <a:schemeClr val="tx1"/>
                </a:solidFill>
                <a:latin typeface="ＤＨＰ特太ゴシック体"/>
                <a:ea typeface="ＤＨＰ特太ゴシック体"/>
              </a:rPr>
              <a:t>を選択してください。</a:t>
            </a:r>
          </a:p>
          <a:p>
            <a:pPr algn="l">
              <a:lnSpc>
                <a:spcPct val="150000"/>
              </a:lnSpc>
            </a:pPr>
            <a:r>
              <a:rPr kumimoji="1" lang="ja-JP" altLang="en-US" sz="4400" u="none" dirty="0">
                <a:solidFill>
                  <a:schemeClr val="tx1"/>
                </a:solidFill>
                <a:latin typeface="ＤＨＰ特太ゴシック体"/>
                <a:ea typeface="ＤＨＰ特太ゴシック体"/>
              </a:rPr>
              <a:t> ・11歳の方で接種日が12歳の誕生日前日になる場合は、一般(12歳以上)と同じ予約になります。</a:t>
            </a:r>
          </a:p>
          <a:p>
            <a:pPr algn="l">
              <a:lnSpc>
                <a:spcPct val="150000"/>
              </a:lnSpc>
            </a:pPr>
            <a:endParaRPr kumimoji="1" lang="ja-JP" altLang="en-US" sz="4400" u="none" dirty="0">
              <a:solidFill>
                <a:schemeClr val="tx1"/>
              </a:solidFill>
              <a:latin typeface="ＤＨＰ特太ゴシック体"/>
              <a:ea typeface="ＤＨＰ特太ゴシック体"/>
            </a:endParaRPr>
          </a:p>
          <a:p>
            <a:pPr algn="l">
              <a:lnSpc>
                <a:spcPct val="150000"/>
              </a:lnSpc>
            </a:pPr>
            <a:endParaRPr kumimoji="1" lang="ja-JP" altLang="en-US" sz="4400" u="sng" dirty="0">
              <a:solidFill>
                <a:schemeClr val="tx1"/>
              </a:solidFill>
              <a:latin typeface="ＤＨＰ特太ゴシック体"/>
              <a:ea typeface="ＤＨＰ特太ゴシック体"/>
            </a:endParaRPr>
          </a:p>
          <a:p>
            <a:pPr algn="l">
              <a:lnSpc>
                <a:spcPct val="150000"/>
              </a:lnSpc>
            </a:pPr>
            <a:endParaRPr kumimoji="1" lang="ja-JP" altLang="en-US" sz="4400" u="sng" dirty="0">
              <a:solidFill>
                <a:schemeClr val="tx1"/>
              </a:solidFill>
              <a:latin typeface="ＭＳ Ｐゴシック" panose="020B0600070205080204" pitchFamily="50" charset="-128"/>
              <a:ea typeface="ＭＳ Ｐゴシック" panose="020B0600070205080204" pitchFamily="50" charset="-128"/>
            </a:endParaRPr>
          </a:p>
          <a:p>
            <a:pPr algn="l">
              <a:lnSpc>
                <a:spcPct val="150000"/>
              </a:lnSpc>
            </a:pPr>
            <a:endParaRPr kumimoji="1" lang="ja-JP" altLang="en-US" sz="1600" u="sng" dirty="0">
              <a:solidFill>
                <a:schemeClr val="tx1"/>
              </a:solidFill>
              <a:latin typeface="ＭＳ Ｐゴシック" panose="020B0600070205080204" pitchFamily="50" charset="-128"/>
              <a:ea typeface="ＭＳ Ｐゴシック" panose="020B0600070205080204" pitchFamily="50" charset="-128"/>
            </a:endParaRPr>
          </a:p>
          <a:p>
            <a:pPr algn="l">
              <a:lnSpc>
                <a:spcPct val="170000"/>
              </a:lnSpc>
            </a:pPr>
            <a:r>
              <a:rPr lang="ja-JP" altLang="en-US" sz="5400" b="1" dirty="0">
                <a:solidFill>
                  <a:schemeClr val="tx1"/>
                </a:solidFill>
                <a:latin typeface="ＭＳ Ｐゴシック" panose="020B0600070205080204" pitchFamily="50" charset="-128"/>
                <a:ea typeface="ＭＳ Ｐゴシック" panose="020B0600070205080204" pitchFamily="50" charset="-128"/>
              </a:rPr>
              <a:t>【電話の場合】</a:t>
            </a:r>
            <a:r>
              <a:rPr lang="ja-JP" altLang="en-US" sz="4400" b="1" dirty="0">
                <a:solidFill>
                  <a:schemeClr val="tx1"/>
                </a:solidFill>
                <a:latin typeface="ＭＳ Ｐゴシック" panose="020B0600070205080204" pitchFamily="50" charset="-128"/>
                <a:ea typeface="ＭＳ Ｐゴシック" panose="020B0600070205080204" pitchFamily="50" charset="-128"/>
              </a:rPr>
              <a:t>　</a:t>
            </a:r>
            <a:r>
              <a:rPr lang="en-US" altLang="ja-JP" sz="4400" dirty="0">
                <a:solidFill>
                  <a:schemeClr val="tx1"/>
                </a:solidFill>
                <a:latin typeface="ＭＳ Ｐゴシック" panose="020B0600070205080204" pitchFamily="50" charset="-128"/>
                <a:ea typeface="ＭＳ Ｐゴシック" panose="020B0600070205080204" pitchFamily="50" charset="-128"/>
              </a:rPr>
              <a:t>※</a:t>
            </a:r>
            <a:r>
              <a:rPr lang="ja-JP" altLang="en-US" sz="4400" dirty="0">
                <a:solidFill>
                  <a:schemeClr val="tx1"/>
                </a:solidFill>
                <a:latin typeface="ＭＳ Ｐゴシック" panose="020B0600070205080204" pitchFamily="50" charset="-128"/>
                <a:ea typeface="ＭＳ Ｐゴシック" panose="020B0600070205080204" pitchFamily="50" charset="-128"/>
              </a:rPr>
              <a:t>かけ間違いにご注意ください。</a:t>
            </a:r>
            <a:endParaRPr lang="en-US" altLang="ja-JP" sz="4400" dirty="0">
              <a:solidFill>
                <a:schemeClr val="tx1"/>
              </a:solidFill>
              <a:latin typeface="ＭＳ Ｐゴシック" panose="020B0600070205080204" pitchFamily="50" charset="-128"/>
              <a:ea typeface="ＭＳ Ｐゴシック" panose="020B0600070205080204" pitchFamily="50" charset="-128"/>
            </a:endParaRPr>
          </a:p>
          <a:p>
            <a:pPr algn="l"/>
            <a:r>
              <a:rPr lang="ja-JP" altLang="en-US" sz="4800" b="1" dirty="0">
                <a:solidFill>
                  <a:schemeClr val="tx1"/>
                </a:solidFill>
                <a:latin typeface="ＭＳ Ｐゴシック" panose="020B0600070205080204" pitchFamily="50" charset="-128"/>
                <a:ea typeface="ＭＳ Ｐゴシック" panose="020B0600070205080204" pitchFamily="50" charset="-128"/>
              </a:rPr>
              <a:t>　</a:t>
            </a:r>
            <a:r>
              <a:rPr lang="ja-JP" altLang="en-US" sz="4800" dirty="0">
                <a:solidFill>
                  <a:schemeClr val="tx1"/>
                </a:solidFill>
                <a:latin typeface="ＭＳ Ｐゴシック" panose="020B0600070205080204" pitchFamily="50" charset="-128"/>
                <a:ea typeface="ＭＳ Ｐゴシック" panose="020B0600070205080204" pitchFamily="50" charset="-128"/>
              </a:rPr>
              <a:t>①秩父郡市共通のコールセンターに電話をしてください。</a:t>
            </a:r>
            <a:r>
              <a:rPr lang="ja-JP" altLang="en-US" sz="4400" b="1" dirty="0">
                <a:solidFill>
                  <a:schemeClr val="tx1"/>
                </a:solidFill>
                <a:latin typeface="ＭＳ Ｐゴシック" panose="020B0600070205080204" pitchFamily="50" charset="-128"/>
                <a:ea typeface="ＭＳ Ｐゴシック" panose="020B0600070205080204" pitchFamily="50" charset="-128"/>
              </a:rPr>
              <a:t>　</a:t>
            </a:r>
            <a:endParaRPr lang="en-US" altLang="ja-JP" sz="4400" b="1" dirty="0">
              <a:solidFill>
                <a:schemeClr val="tx1"/>
              </a:solidFill>
              <a:latin typeface="ＭＳ Ｐゴシック" panose="020B0600070205080204" pitchFamily="50" charset="-128"/>
              <a:ea typeface="ＭＳ Ｐゴシック" panose="020B0600070205080204" pitchFamily="50" charset="-128"/>
            </a:endParaRPr>
          </a:p>
          <a:p>
            <a:pPr algn="l">
              <a:lnSpc>
                <a:spcPct val="120000"/>
              </a:lnSpc>
            </a:pPr>
            <a:r>
              <a:rPr lang="ja-JP" altLang="en-US" sz="8000" b="1" dirty="0">
                <a:solidFill>
                  <a:schemeClr val="tx1"/>
                </a:solidFill>
                <a:latin typeface="ＭＳ Ｐゴシック" panose="020B0600070205080204" pitchFamily="50" charset="-128"/>
                <a:ea typeface="ＭＳ Ｐゴシック" panose="020B0600070205080204" pitchFamily="50" charset="-128"/>
              </a:rPr>
              <a:t>　</a:t>
            </a:r>
            <a:r>
              <a:rPr lang="ja-JP" altLang="en-US" sz="7200" b="1" dirty="0">
                <a:solidFill>
                  <a:schemeClr val="tx1"/>
                </a:solidFill>
                <a:latin typeface="ＭＳ Ｐゴシック" panose="020B0600070205080204" pitchFamily="50" charset="-128"/>
                <a:ea typeface="ＭＳ Ｐゴシック" panose="020B0600070205080204" pitchFamily="50" charset="-128"/>
              </a:rPr>
              <a:t>☎　</a:t>
            </a:r>
            <a:r>
              <a:rPr lang="ja-JP" altLang="en-US" sz="7200" b="1" dirty="0">
                <a:solidFill>
                  <a:schemeClr val="tx1"/>
                </a:solidFill>
                <a:latin typeface="HGS創英角ｺﾞｼｯｸUB" panose="020B0900000000000000" pitchFamily="50" charset="-128"/>
                <a:ea typeface="HGS創英角ｺﾞｼｯｸUB" panose="020B0900000000000000" pitchFamily="50" charset="-128"/>
              </a:rPr>
              <a:t>０５０－２０１８－２７９５</a:t>
            </a:r>
            <a:endParaRPr lang="en-US" altLang="ja-JP" sz="7200" b="1" dirty="0">
              <a:solidFill>
                <a:schemeClr val="tx1"/>
              </a:solidFill>
              <a:latin typeface="HGS創英角ｺﾞｼｯｸUB" panose="020B0900000000000000" pitchFamily="50" charset="-128"/>
              <a:ea typeface="HGS創英角ｺﾞｼｯｸUB" panose="020B0900000000000000" pitchFamily="50" charset="-128"/>
            </a:endParaRPr>
          </a:p>
          <a:p>
            <a:pPr algn="l">
              <a:lnSpc>
                <a:spcPct val="120000"/>
              </a:lnSpc>
            </a:pPr>
            <a:endParaRPr lang="ja-JP" altLang="en-US" sz="1200" b="1" dirty="0">
              <a:solidFill>
                <a:schemeClr val="tx1"/>
              </a:solidFill>
              <a:latin typeface="HGS創英角ｺﾞｼｯｸUB" panose="020B0900000000000000" pitchFamily="50" charset="-128"/>
              <a:ea typeface="HGS創英角ｺﾞｼｯｸUB" panose="020B0900000000000000" pitchFamily="50" charset="-128"/>
            </a:endParaRPr>
          </a:p>
          <a:p>
            <a:pPr algn="l">
              <a:lnSpc>
                <a:spcPts val="1200"/>
              </a:lnSpc>
            </a:pPr>
            <a:r>
              <a:rPr lang="ja-JP" altLang="en-US" sz="7200" b="1" dirty="0">
                <a:solidFill>
                  <a:schemeClr val="tx1"/>
                </a:solidFill>
                <a:latin typeface="HGS創英角ｺﾞｼｯｸUB" panose="020B0900000000000000" pitchFamily="50" charset="-128"/>
                <a:ea typeface="HGS創英角ｺﾞｼｯｸUB" panose="020B0900000000000000" pitchFamily="50" charset="-128"/>
              </a:rPr>
              <a:t>　</a:t>
            </a:r>
            <a:r>
              <a:rPr lang="ja-JP" altLang="en-US" sz="4800" dirty="0">
                <a:solidFill>
                  <a:schemeClr val="tx1"/>
                </a:solidFill>
                <a:latin typeface="HGS創英角ｺﾞｼｯｸUB" panose="020B0900000000000000" pitchFamily="50" charset="-128"/>
                <a:ea typeface="HGS創英角ｺﾞｼｯｸUB" panose="020B0900000000000000" pitchFamily="50" charset="-128"/>
              </a:rPr>
              <a:t>受付時間　８時３０分～１７時１５分（平日のみ）</a:t>
            </a:r>
            <a:endParaRPr lang="en-US" altLang="ja-JP" sz="7200" dirty="0">
              <a:solidFill>
                <a:schemeClr val="tx1"/>
              </a:solidFill>
              <a:latin typeface="HGS創英角ｺﾞｼｯｸUB" panose="020B0900000000000000" pitchFamily="50" charset="-128"/>
              <a:ea typeface="HGS創英角ｺﾞｼｯｸUB" panose="020B0900000000000000" pitchFamily="50" charset="-128"/>
            </a:endParaRPr>
          </a:p>
          <a:p>
            <a:pPr algn="l">
              <a:lnSpc>
                <a:spcPct val="170000"/>
              </a:lnSpc>
            </a:pPr>
            <a:r>
              <a:rPr lang="ja-JP" altLang="en-US" sz="4800" dirty="0">
                <a:solidFill>
                  <a:schemeClr val="tx1"/>
                </a:solidFill>
                <a:latin typeface="ＭＳ Ｐゴシック" panose="020B0600070205080204" pitchFamily="50" charset="-128"/>
                <a:ea typeface="ＭＳ Ｐゴシック" panose="020B0600070205080204" pitchFamily="50" charset="-128"/>
              </a:rPr>
              <a:t>　②オペレーターに以下の事項を伝えてください。</a:t>
            </a:r>
            <a:endParaRPr lang="en-US" altLang="ja-JP" sz="4400" dirty="0">
              <a:solidFill>
                <a:schemeClr val="tx1"/>
              </a:solidFill>
              <a:latin typeface="ＭＳ Ｐゴシック" panose="020B0600070205080204" pitchFamily="50" charset="-128"/>
              <a:ea typeface="ＭＳ Ｐゴシック" panose="020B0600070205080204" pitchFamily="50" charset="-128"/>
            </a:endParaRPr>
          </a:p>
          <a:p>
            <a:pPr algn="l">
              <a:lnSpc>
                <a:spcPct val="170000"/>
              </a:lnSpc>
            </a:pPr>
            <a:r>
              <a:rPr lang="ja-JP" altLang="en-US" sz="5600" dirty="0">
                <a:solidFill>
                  <a:schemeClr val="tx1"/>
                </a:solidFill>
                <a:latin typeface="ＭＳ Ｐゴシック" panose="020B0600070205080204" pitchFamily="50" charset="-128"/>
                <a:ea typeface="ＭＳ Ｐゴシック" panose="020B0600070205080204" pitchFamily="50" charset="-128"/>
              </a:rPr>
              <a:t>　</a:t>
            </a:r>
            <a:endParaRPr lang="en-US" altLang="ja-JP" sz="5600" dirty="0">
              <a:solidFill>
                <a:schemeClr val="tx1"/>
              </a:solidFill>
              <a:latin typeface="ＭＳ Ｐゴシック" panose="020B0600070205080204" pitchFamily="50" charset="-128"/>
              <a:ea typeface="ＭＳ Ｐゴシック" panose="020B0600070205080204" pitchFamily="50" charset="-128"/>
            </a:endParaRPr>
          </a:p>
          <a:p>
            <a:pPr algn="l"/>
            <a:endParaRPr lang="en-US" altLang="ja-JP" sz="800" b="1" dirty="0">
              <a:solidFill>
                <a:schemeClr val="tx1"/>
              </a:solidFill>
              <a:latin typeface="ＭＳ Ｐゴシック" panose="020B0600070205080204" pitchFamily="50" charset="-128"/>
              <a:ea typeface="ＭＳ Ｐゴシック" panose="020B0600070205080204" pitchFamily="50" charset="-128"/>
            </a:endParaRPr>
          </a:p>
          <a:p>
            <a:pPr algn="l"/>
            <a:endParaRPr lang="en-US" altLang="ja-JP" sz="800" b="1" dirty="0">
              <a:solidFill>
                <a:schemeClr val="tx1"/>
              </a:solidFill>
              <a:latin typeface="ＭＳ Ｐゴシック" panose="020B0600070205080204" pitchFamily="50" charset="-128"/>
              <a:ea typeface="ＭＳ Ｐゴシック" panose="020B0600070205080204" pitchFamily="50" charset="-128"/>
            </a:endParaRPr>
          </a:p>
          <a:p>
            <a:pPr algn="l"/>
            <a:endParaRPr kumimoji="1" lang="en-US" altLang="ja-JP" sz="800" b="1" dirty="0">
              <a:solidFill>
                <a:schemeClr val="tx1"/>
              </a:solidFill>
              <a:latin typeface="ＭＳ Ｐゴシック" panose="020B0600070205080204" pitchFamily="50" charset="-128"/>
              <a:ea typeface="ＭＳ Ｐゴシック" panose="020B0600070205080204" pitchFamily="50" charset="-128"/>
            </a:endParaRPr>
          </a:p>
          <a:p>
            <a:pPr algn="l"/>
            <a:endParaRPr kumimoji="1" lang="en-US" altLang="ja-JP" sz="800" b="1" dirty="0">
              <a:solidFill>
                <a:schemeClr val="tx1"/>
              </a:solidFill>
              <a:latin typeface="ＭＳ Ｐゴシック" panose="020B0600070205080204" pitchFamily="50" charset="-128"/>
              <a:ea typeface="ＭＳ Ｐゴシック" panose="020B0600070205080204" pitchFamily="50" charset="-128"/>
            </a:endParaRPr>
          </a:p>
          <a:p>
            <a:pPr algn="l"/>
            <a:endParaRPr kumimoji="1" lang="en-US" altLang="ja-JP" sz="800" b="1" dirty="0">
              <a:solidFill>
                <a:schemeClr val="tx1"/>
              </a:solidFill>
              <a:latin typeface="ＭＳ Ｐゴシック" panose="020B0600070205080204" pitchFamily="50" charset="-128"/>
              <a:ea typeface="ＭＳ Ｐゴシック" panose="020B0600070205080204" pitchFamily="50" charset="-128"/>
            </a:endParaRPr>
          </a:p>
          <a:p>
            <a:pPr algn="l"/>
            <a:endParaRPr kumimoji="1" lang="en-US" altLang="ja-JP" sz="800" b="1" dirty="0">
              <a:solidFill>
                <a:schemeClr val="tx1"/>
              </a:solidFill>
              <a:latin typeface="ＭＳ Ｐゴシック" panose="020B0600070205080204" pitchFamily="50" charset="-128"/>
              <a:ea typeface="ＭＳ Ｐゴシック" panose="020B0600070205080204" pitchFamily="50" charset="-128"/>
            </a:endParaRPr>
          </a:p>
          <a:p>
            <a:pPr algn="l"/>
            <a:endParaRPr lang="en-US" altLang="ja-JP" sz="3200" b="1" dirty="0">
              <a:solidFill>
                <a:schemeClr val="tx1"/>
              </a:solidFill>
              <a:latin typeface="ＭＳ Ｐゴシック" panose="020B0600070205080204" pitchFamily="50" charset="-128"/>
              <a:ea typeface="ＭＳ Ｐゴシック" panose="020B0600070205080204" pitchFamily="50" charset="-128"/>
            </a:endParaRPr>
          </a:p>
          <a:p>
            <a:pPr algn="l"/>
            <a:endParaRPr kumimoji="1" lang="ja-JP" altLang="en-US" sz="3600" b="1" dirty="0">
              <a:solidFill>
                <a:schemeClr val="tx1"/>
              </a:solidFill>
              <a:latin typeface="ＭＳ Ｐゴシック" panose="020B0600070205080204" pitchFamily="50" charset="-128"/>
              <a:ea typeface="ＭＳ Ｐゴシック" panose="020B0600070205080204" pitchFamily="50" charset="-128"/>
            </a:endParaRPr>
          </a:p>
          <a:p>
            <a:pPr algn="l"/>
            <a:endParaRPr kumimoji="1" lang="ja-JP" altLang="en-US" sz="3600" b="1" dirty="0">
              <a:solidFill>
                <a:schemeClr val="tx1"/>
              </a:solidFill>
              <a:latin typeface="ＭＳ Ｐゴシック" panose="020B0600070205080204" pitchFamily="50" charset="-128"/>
              <a:ea typeface="ＭＳ Ｐゴシック" panose="020B0600070205080204" pitchFamily="50" charset="-128"/>
            </a:endParaRPr>
          </a:p>
          <a:p>
            <a:pPr algn="l"/>
            <a:r>
              <a:rPr kumimoji="1" lang="ja-JP" altLang="en-US" sz="5600" b="1" dirty="0">
                <a:solidFill>
                  <a:schemeClr val="tx1"/>
                </a:solidFill>
                <a:latin typeface="ＭＳ Ｐゴシック" panose="020B0600070205080204" pitchFamily="50" charset="-128"/>
                <a:ea typeface="ＭＳ Ｐゴシック" panose="020B0600070205080204" pitchFamily="50" charset="-128"/>
              </a:rPr>
              <a:t>【ＬＩＮＥの場合】　</a:t>
            </a:r>
            <a:r>
              <a:rPr kumimoji="1" lang="en-US" altLang="ja-JP" sz="4800" dirty="0">
                <a:solidFill>
                  <a:schemeClr val="tx1"/>
                </a:solidFill>
                <a:latin typeface="HGP創英角ｺﾞｼｯｸUB" panose="020B0900000000000000" pitchFamily="50" charset="-128"/>
                <a:ea typeface="HGP創英角ｺﾞｼｯｸUB" panose="020B0900000000000000" pitchFamily="50" charset="-128"/>
              </a:rPr>
              <a:t>24</a:t>
            </a:r>
            <a:r>
              <a:rPr kumimoji="1" lang="ja-JP" altLang="en-US" sz="4800" dirty="0">
                <a:solidFill>
                  <a:schemeClr val="tx1"/>
                </a:solidFill>
                <a:latin typeface="HGP創英角ｺﾞｼｯｸUB" panose="020B0900000000000000" pitchFamily="50" charset="-128"/>
                <a:ea typeface="HGP創英角ｺﾞｼｯｸUB" panose="020B0900000000000000" pitchFamily="50" charset="-128"/>
              </a:rPr>
              <a:t>時間対応</a:t>
            </a:r>
            <a:endParaRPr lang="en-US" altLang="ja-JP" sz="5600" dirty="0">
              <a:solidFill>
                <a:schemeClr val="tx1"/>
              </a:solidFill>
              <a:latin typeface="HGP創英角ｺﾞｼｯｸUB" panose="020B0900000000000000" pitchFamily="50" charset="-128"/>
              <a:ea typeface="HGP創英角ｺﾞｼｯｸUB" panose="020B0900000000000000" pitchFamily="50" charset="-128"/>
            </a:endParaRPr>
          </a:p>
          <a:p>
            <a:pPr algn="l">
              <a:lnSpc>
                <a:spcPct val="120000"/>
              </a:lnSpc>
            </a:pPr>
            <a:r>
              <a:rPr kumimoji="1" lang="ja-JP" altLang="en-US" sz="5200" dirty="0">
                <a:solidFill>
                  <a:schemeClr val="tx1"/>
                </a:solidFill>
                <a:latin typeface="ＭＳ Ｐゴシック" panose="020B0600070205080204" pitchFamily="50" charset="-128"/>
                <a:ea typeface="ＭＳ Ｐゴシック" panose="020B0600070205080204" pitchFamily="50" charset="-128"/>
              </a:rPr>
              <a:t>　</a:t>
            </a:r>
            <a:r>
              <a:rPr kumimoji="1" lang="ja-JP" altLang="en-US" sz="4800" dirty="0">
                <a:solidFill>
                  <a:schemeClr val="tx1"/>
                </a:solidFill>
                <a:latin typeface="ＭＳ Ｐゴシック" panose="020B0600070205080204" pitchFamily="50" charset="-128"/>
                <a:ea typeface="ＭＳ Ｐゴシック" panose="020B0600070205080204" pitchFamily="50" charset="-128"/>
              </a:rPr>
              <a:t>①右記のＱＲコードを読み取り「秩父市」を友だち追加します。→→→→→</a:t>
            </a:r>
            <a:endParaRPr lang="en-US" altLang="ja-JP" sz="4800" dirty="0">
              <a:solidFill>
                <a:schemeClr val="tx1"/>
              </a:solidFill>
              <a:latin typeface="ＭＳ Ｐゴシック" panose="020B0600070205080204" pitchFamily="50" charset="-128"/>
              <a:ea typeface="ＭＳ Ｐゴシック" panose="020B0600070205080204" pitchFamily="50" charset="-128"/>
            </a:endParaRPr>
          </a:p>
          <a:p>
            <a:pPr algn="l">
              <a:lnSpc>
                <a:spcPct val="120000"/>
              </a:lnSpc>
            </a:pPr>
            <a:r>
              <a:rPr kumimoji="1" lang="ja-JP" altLang="en-US" sz="4400" dirty="0">
                <a:solidFill>
                  <a:schemeClr val="tx1"/>
                </a:solidFill>
                <a:latin typeface="ＭＳ Ｐゴシック" panose="020B0600070205080204" pitchFamily="50" charset="-128"/>
                <a:ea typeface="ＭＳ Ｐゴシック" panose="020B0600070205080204" pitchFamily="50" charset="-128"/>
              </a:rPr>
              <a:t>　　</a:t>
            </a:r>
            <a:r>
              <a:rPr lang="ja-JP" altLang="en-US" sz="4400" dirty="0">
                <a:solidFill>
                  <a:schemeClr val="tx1"/>
                </a:solidFill>
                <a:latin typeface="ＭＳ Ｐゴシック" panose="020B0600070205080204" pitchFamily="50" charset="-128"/>
                <a:ea typeface="ＭＳ Ｐゴシック" panose="020B0600070205080204" pitchFamily="50" charset="-128"/>
              </a:rPr>
              <a:t>※ＱRコードが読み取れない方は、LINE　ＩＤで「＠chichibu_city」を検索して、友だち追加してください。</a:t>
            </a:r>
          </a:p>
          <a:p>
            <a:pPr algn="l">
              <a:lnSpc>
                <a:spcPct val="120000"/>
              </a:lnSpc>
            </a:pPr>
            <a:r>
              <a:rPr lang="ja-JP" altLang="en-US" sz="4800" dirty="0">
                <a:solidFill>
                  <a:schemeClr val="tx1"/>
                </a:solidFill>
                <a:latin typeface="ＭＳ Ｐゴシック" panose="020B0600070205080204" pitchFamily="50" charset="-128"/>
                <a:ea typeface="ＭＳ Ｐゴシック" panose="020B0600070205080204" pitchFamily="50" charset="-128"/>
              </a:rPr>
              <a:t>　②自動返信で届くメッセージに従い入力を進めてください。</a:t>
            </a:r>
            <a:endParaRPr lang="en-US" altLang="ja-JP" sz="4800" dirty="0">
              <a:solidFill>
                <a:schemeClr val="tx1"/>
              </a:solidFill>
              <a:latin typeface="ＭＳ Ｐゴシック" panose="020B0600070205080204" pitchFamily="50" charset="-128"/>
              <a:ea typeface="ＭＳ Ｐゴシック" panose="020B0600070205080204" pitchFamily="50" charset="-128"/>
            </a:endParaRPr>
          </a:p>
          <a:p>
            <a:pPr algn="l">
              <a:lnSpc>
                <a:spcPct val="120000"/>
              </a:lnSpc>
            </a:pPr>
            <a:r>
              <a:rPr lang="ja-JP" altLang="en-US" sz="4800" dirty="0">
                <a:solidFill>
                  <a:schemeClr val="tx1"/>
                </a:solidFill>
                <a:latin typeface="ＭＳ Ｐゴシック" panose="020B0600070205080204" pitchFamily="50" charset="-128"/>
                <a:ea typeface="ＭＳ Ｐゴシック" panose="020B0600070205080204" pitchFamily="50" charset="-128"/>
              </a:rPr>
              <a:t>　③</a:t>
            </a:r>
            <a:r>
              <a:rPr lang="ja-JP" altLang="en-US" sz="4800" dirty="0">
                <a:latin typeface="HGS創英角ｺﾞｼｯｸUB" panose="020B0900000000000000" pitchFamily="50" charset="-128"/>
                <a:ea typeface="HGS創英角ｺﾞｼｯｸUB" panose="020B0900000000000000" pitchFamily="50" charset="-128"/>
              </a:rPr>
              <a:t>個人識別番号入力の際は、皆野町にお住まいの方は</a:t>
            </a:r>
            <a:r>
              <a:rPr lang="ja-JP" altLang="en-US" sz="4800" u="heavy" dirty="0">
                <a:latin typeface="HGS創英角ｺﾞｼｯｸUB" panose="020B0900000000000000" pitchFamily="50" charset="-128"/>
                <a:ea typeface="HGS創英角ｺﾞｼｯｸUB" panose="020B0900000000000000" pitchFamily="50" charset="-128"/>
              </a:rPr>
              <a:t>接種券番号の下６桁の最初に「３」</a:t>
            </a:r>
            <a:endParaRPr lang="ja-JP" altLang="en-US" sz="4800" u="heavy" dirty="0">
              <a:solidFill>
                <a:srgbClr val="0070C0"/>
              </a:solidFill>
              <a:latin typeface="HGS創英角ｺﾞｼｯｸUB" panose="020B0900000000000000" pitchFamily="50" charset="-128"/>
              <a:ea typeface="HGS創英角ｺﾞｼｯｸUB" panose="020B0900000000000000" pitchFamily="50" charset="-128"/>
            </a:endParaRPr>
          </a:p>
          <a:p>
            <a:pPr algn="l">
              <a:lnSpc>
                <a:spcPct val="120000"/>
              </a:lnSpc>
            </a:pPr>
            <a:r>
              <a:rPr lang="ja-JP" altLang="en-US" sz="4800" u="none" dirty="0">
                <a:latin typeface="HGS創英角ｺﾞｼｯｸUB" panose="020B0900000000000000" pitchFamily="50" charset="-128"/>
                <a:ea typeface="HGS創英角ｺﾞｼｯｸUB" panose="020B0900000000000000" pitchFamily="50" charset="-128"/>
              </a:rPr>
              <a:t>　</a:t>
            </a:r>
            <a:r>
              <a:rPr lang="ja-JP" altLang="en-US" sz="4800" u="heavy" dirty="0">
                <a:latin typeface="HGS創英角ｺﾞｼｯｸUB" panose="020B0900000000000000" pitchFamily="50" charset="-128"/>
                <a:ea typeface="HGS創英角ｺﾞｼｯｸUB" panose="020B0900000000000000" pitchFamily="50" charset="-128"/>
              </a:rPr>
              <a:t>をつけた７桁の番号</a:t>
            </a:r>
            <a:r>
              <a:rPr lang="ja-JP" altLang="en-US" sz="4800" u="none" dirty="0">
                <a:latin typeface="HGS創英角ｺﾞｼｯｸUB" panose="020B0900000000000000" pitchFamily="50" charset="-128"/>
                <a:ea typeface="HGS創英角ｺﾞｼｯｸUB" panose="020B0900000000000000" pitchFamily="50" charset="-128"/>
              </a:rPr>
              <a:t>を入力</a:t>
            </a:r>
            <a:r>
              <a:rPr lang="ja-JP" altLang="en-US" sz="4800" dirty="0">
                <a:latin typeface="HGS創英角ｺﾞｼｯｸUB" panose="020B0900000000000000" pitchFamily="50" charset="-128"/>
                <a:ea typeface="HGS創英角ｺﾞｼｯｸUB" panose="020B0900000000000000" pitchFamily="50" charset="-128"/>
              </a:rPr>
              <a:t>してください。</a:t>
            </a:r>
          </a:p>
          <a:p>
            <a:pPr algn="l">
              <a:lnSpc>
                <a:spcPct val="120000"/>
              </a:lnSpc>
            </a:pPr>
            <a:r>
              <a:rPr kumimoji="1" lang="en-US" altLang="ja-JP" sz="4400" dirty="0">
                <a:solidFill>
                  <a:schemeClr val="tx1"/>
                </a:solidFill>
                <a:latin typeface="ＭＳ ゴシック" panose="020B0609070205080204" pitchFamily="49" charset="-128"/>
                <a:ea typeface="ＭＳ ゴシック" panose="020B0609070205080204" pitchFamily="49" charset="-128"/>
              </a:rPr>
              <a:t>※</a:t>
            </a:r>
            <a:r>
              <a:rPr lang="en-US" altLang="ja-JP" sz="4400" dirty="0">
                <a:solidFill>
                  <a:schemeClr val="tx1"/>
                </a:solidFill>
                <a:latin typeface="ＭＳ Ｐゴシック" panose="020B0600070205080204" pitchFamily="50" charset="-128"/>
                <a:ea typeface="ＭＳ Ｐゴシック" panose="020B0600070205080204" pitchFamily="50" charset="-128"/>
              </a:rPr>
              <a:t>LINE</a:t>
            </a:r>
            <a:r>
              <a:rPr lang="ja-JP" altLang="en-US" sz="4400" dirty="0">
                <a:solidFill>
                  <a:schemeClr val="tx1"/>
                </a:solidFill>
                <a:latin typeface="ＭＳ Ｐゴシック" panose="020B0600070205080204" pitchFamily="50" charset="-128"/>
                <a:ea typeface="ＭＳ Ｐゴシック" panose="020B0600070205080204" pitchFamily="50" charset="-128"/>
              </a:rPr>
              <a:t>予約はスマートフォンをお使いください。タブレット等は使用しないでください。</a:t>
            </a:r>
            <a:endParaRPr sz="4400" dirty="0">
              <a:solidFill>
                <a:schemeClr val="tx1"/>
              </a:solidFill>
            </a:endParaRPr>
          </a:p>
          <a:p>
            <a:pPr algn="l">
              <a:lnSpc>
                <a:spcPct val="120000"/>
              </a:lnSpc>
            </a:pPr>
            <a:r>
              <a:rPr lang="ja-JP" altLang="en-US" sz="4400" dirty="0">
                <a:solidFill>
                  <a:schemeClr val="tx1"/>
                </a:solidFill>
                <a:latin typeface="ＭＳ Ｐゴシック" panose="020B0600070205080204" pitchFamily="50" charset="-128"/>
                <a:ea typeface="ＭＳ Ｐゴシック" panose="020B0600070205080204" pitchFamily="50" charset="-128"/>
              </a:rPr>
              <a:t>　</a:t>
            </a:r>
            <a:r>
              <a:rPr lang="en-US" altLang="ja-JP" sz="4400" dirty="0">
                <a:solidFill>
                  <a:schemeClr val="tx1"/>
                </a:solidFill>
                <a:latin typeface="ＭＳ Ｐゴシック" panose="020B0600070205080204" pitchFamily="50" charset="-128"/>
                <a:ea typeface="ＭＳ Ｐゴシック" panose="020B0600070205080204" pitchFamily="50" charset="-128"/>
              </a:rPr>
              <a:t>※</a:t>
            </a:r>
            <a:r>
              <a:rPr lang="ja-JP" altLang="en-US" sz="4400" dirty="0">
                <a:solidFill>
                  <a:schemeClr val="tx1"/>
                </a:solidFill>
                <a:latin typeface="ＭＳ Ｐゴシック" panose="020B0600070205080204" pitchFamily="50" charset="-128"/>
                <a:ea typeface="ＭＳ Ｐゴシック" panose="020B0600070205080204" pitchFamily="50" charset="-128"/>
              </a:rPr>
              <a:t>詳しい操作方法について町ホームページに手順を掲載しています。</a:t>
            </a:r>
            <a:endParaRPr kumimoji="1" lang="ja-JP" altLang="en-US" sz="4800" dirty="0">
              <a:solidFill>
                <a:schemeClr val="tx1"/>
              </a:solidFill>
            </a:endParaRPr>
          </a:p>
        </p:txBody>
      </p:sp>
      <p:sp>
        <p:nvSpPr>
          <p:cNvPr id="1117" name="四角形 13"/>
          <p:cNvSpPr/>
          <p:nvPr/>
        </p:nvSpPr>
        <p:spPr>
          <a:xfrm>
            <a:off x="193786" y="1430038"/>
            <a:ext cx="6465896" cy="1437295"/>
          </a:xfrm>
          <a:prstGeom prst="rect">
            <a:avLst/>
          </a:prstGeom>
          <a:ln w="38100">
            <a:solidFill>
              <a:schemeClr val="tx1"/>
            </a:solidFill>
          </a:ln>
        </p:spPr>
        <p:txBody>
          <a:bodyPr anchor="ctr">
            <a:normAutofit fontScale="32500" lnSpcReduction="2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lnSpc>
                <a:spcPct val="120000"/>
              </a:lnSpc>
            </a:pPr>
            <a:r>
              <a:rPr kumimoji="1" lang="ja-JP" altLang="en-US" sz="3692" b="1" dirty="0">
                <a:solidFill>
                  <a:schemeClr val="tx1"/>
                </a:solidFill>
                <a:latin typeface="ＤＦ平成ゴシック体W5"/>
                <a:ea typeface="ＤＦ平成ゴシック体W5"/>
              </a:rPr>
              <a:t>◆２･３･４･５･６回目のワクチン接種をされた方</a:t>
            </a:r>
            <a:r>
              <a:rPr kumimoji="1" lang="ja-JP" altLang="en-US" sz="3692" b="1" u="none" dirty="0">
                <a:solidFill>
                  <a:schemeClr val="tx1"/>
                </a:solidFill>
                <a:latin typeface="ＤＦ平成ゴシック体W5"/>
                <a:ea typeface="ＤＦ平成ゴシック体W5"/>
              </a:rPr>
              <a:t>へ、</a:t>
            </a:r>
            <a:r>
              <a:rPr kumimoji="1" lang="ja-JP" altLang="en-US" sz="3692" b="1" u="sng" dirty="0">
                <a:solidFill>
                  <a:schemeClr val="tx1"/>
                </a:solidFill>
                <a:latin typeface="ＤＦ平成ゴシック体W5"/>
                <a:ea typeface="ＤＦ平成ゴシック体W5"/>
              </a:rPr>
              <a:t>現在の流行主流株であるオミクロン株</a:t>
            </a:r>
          </a:p>
          <a:p>
            <a:pPr algn="l">
              <a:lnSpc>
                <a:spcPct val="120000"/>
              </a:lnSpc>
            </a:pPr>
            <a:r>
              <a:rPr kumimoji="1" lang="ja-JP" altLang="en-US" sz="3692" b="1" u="none" dirty="0">
                <a:solidFill>
                  <a:schemeClr val="tx1"/>
                </a:solidFill>
                <a:latin typeface="ＤＦ平成ゴシック体W5"/>
                <a:ea typeface="ＤＦ平成ゴシック体W5"/>
              </a:rPr>
              <a:t>　</a:t>
            </a:r>
            <a:r>
              <a:rPr kumimoji="1" lang="ja-JP" altLang="en-US" sz="3692" b="1" u="sng" dirty="0">
                <a:solidFill>
                  <a:schemeClr val="tx1"/>
                </a:solidFill>
                <a:latin typeface="ＤＦ平成ゴシック体W5"/>
                <a:ea typeface="ＤＦ平成ゴシック体W5"/>
              </a:rPr>
              <a:t>ＸＢＢ.1.5対応１価のワクチン接種</a:t>
            </a:r>
            <a:r>
              <a:rPr kumimoji="1" lang="ja-JP" altLang="en-US" sz="3692" b="1" u="none" dirty="0">
                <a:solidFill>
                  <a:schemeClr val="tx1"/>
                </a:solidFill>
                <a:latin typeface="ＤＦ平成ゴシック体W5"/>
                <a:ea typeface="ＤＦ平成ゴシック体W5"/>
              </a:rPr>
              <a:t>のご案内</a:t>
            </a:r>
            <a:r>
              <a:rPr kumimoji="1" lang="ja-JP" altLang="en-US" sz="3692" b="1" dirty="0">
                <a:solidFill>
                  <a:schemeClr val="tx1"/>
                </a:solidFill>
                <a:latin typeface="ＤＦ平成ゴシック体W5"/>
                <a:ea typeface="ＤＦ平成ゴシック体W5"/>
              </a:rPr>
              <a:t>です。</a:t>
            </a:r>
            <a:endParaRPr kumimoji="1" lang="ja-JP" altLang="en-US" sz="3692" b="1" u="none" dirty="0">
              <a:solidFill>
                <a:schemeClr val="tx1"/>
              </a:solidFill>
              <a:latin typeface="ＤＦ平成ゴシック体W5"/>
              <a:ea typeface="ＤＦ平成ゴシック体W5"/>
            </a:endParaRPr>
          </a:p>
          <a:p>
            <a:pPr algn="l">
              <a:lnSpc>
                <a:spcPct val="120000"/>
              </a:lnSpc>
            </a:pPr>
            <a:endParaRPr kumimoji="1" lang="ja-JP" altLang="en-US" sz="923" b="1" dirty="0">
              <a:solidFill>
                <a:schemeClr val="tx1"/>
              </a:solidFill>
              <a:latin typeface="ＤＦ平成ゴシック体W5"/>
              <a:ea typeface="ＤＦ平成ゴシック体W5"/>
            </a:endParaRPr>
          </a:p>
          <a:p>
            <a:pPr algn="l">
              <a:lnSpc>
                <a:spcPct val="120000"/>
              </a:lnSpc>
            </a:pPr>
            <a:r>
              <a:rPr kumimoji="1" lang="ja-JP" altLang="en-US" sz="3600" b="1" dirty="0">
                <a:solidFill>
                  <a:schemeClr val="tx1"/>
                </a:solidFill>
                <a:latin typeface="ＤＦ平成ゴシック体W5"/>
                <a:ea typeface="ＤＦ平成ゴシック体W5"/>
              </a:rPr>
              <a:t>◆</a:t>
            </a:r>
            <a:r>
              <a:rPr kumimoji="1" lang="ja-JP" altLang="en-US" sz="3600" b="1" u="heavy" dirty="0">
                <a:solidFill>
                  <a:schemeClr val="tx1"/>
                </a:solidFill>
                <a:latin typeface="ＤＦ平成ゴシック体W5"/>
                <a:ea typeface="ＤＦ平成ゴシック体W5"/>
              </a:rPr>
              <a:t>対象者は、過去に１･２回目接種を済ませた５歳以上の方です。前回接種日からの間隔は</a:t>
            </a:r>
            <a:endParaRPr kumimoji="1" lang="ja-JP" altLang="en-US" sz="3600" b="1" u="heavy" dirty="0">
              <a:solidFill>
                <a:schemeClr val="tx1"/>
              </a:solidFill>
              <a:highlight>
                <a:srgbClr val="00FFFF"/>
              </a:highlight>
              <a:latin typeface="ＤＦ平成ゴシック体W5"/>
              <a:ea typeface="ＤＦ平成ゴシック体W5"/>
            </a:endParaRPr>
          </a:p>
          <a:p>
            <a:pPr algn="l">
              <a:lnSpc>
                <a:spcPct val="120000"/>
              </a:lnSpc>
            </a:pPr>
            <a:r>
              <a:rPr kumimoji="1" lang="ja-JP" altLang="en-US" sz="3600" b="0" u="none" dirty="0">
                <a:solidFill>
                  <a:schemeClr val="tx1"/>
                </a:solidFill>
                <a:latin typeface="ＤＦ平成ゴシック体W5"/>
                <a:ea typeface="ＤＦ平成ゴシック体W5"/>
              </a:rPr>
              <a:t>　</a:t>
            </a:r>
            <a:r>
              <a:rPr kumimoji="1" lang="ja-JP" altLang="en-US" sz="3600" b="1" u="heavy" dirty="0">
                <a:solidFill>
                  <a:schemeClr val="tx1"/>
                </a:solidFill>
                <a:latin typeface="ＤＦ平成ゴシック体W5"/>
                <a:ea typeface="ＤＦ平成ゴシック体W5"/>
              </a:rPr>
              <a:t>現時点で国から確定情報が示されていませんが、３か月以上となる見込みです。</a:t>
            </a:r>
            <a:endParaRPr kumimoji="1" lang="ja-JP" altLang="en-US" sz="3692" b="1" u="heavy" dirty="0">
              <a:solidFill>
                <a:schemeClr val="tx1"/>
              </a:solidFill>
              <a:latin typeface="ＤＦ平成ゴシック体W5"/>
              <a:ea typeface="ＤＦ平成ゴシック体W5"/>
            </a:endParaRPr>
          </a:p>
          <a:p>
            <a:pPr algn="l">
              <a:lnSpc>
                <a:spcPct val="120000"/>
              </a:lnSpc>
            </a:pPr>
            <a:r>
              <a:rPr kumimoji="1" lang="ja-JP" altLang="en-US" sz="3200" b="0" dirty="0">
                <a:solidFill>
                  <a:schemeClr val="tx1"/>
                </a:solidFill>
                <a:latin typeface="ＤＦ平成ゴシック体W5"/>
                <a:ea typeface="ＤＦ平成ゴシック体W5"/>
              </a:rPr>
              <a:t>　</a:t>
            </a:r>
            <a:r>
              <a:rPr kumimoji="1" lang="ja-JP" altLang="en-US" sz="3200" b="0" u="none" dirty="0">
                <a:solidFill>
                  <a:schemeClr val="tx1"/>
                </a:solidFill>
                <a:latin typeface="ＤＦ平成ゴシック体W5"/>
                <a:ea typeface="ＤＦ平成ゴシック体W5"/>
              </a:rPr>
              <a:t>※</a:t>
            </a:r>
            <a:r>
              <a:rPr kumimoji="1" lang="ja-JP" altLang="en-US" sz="3200" b="0" u="sng" dirty="0">
                <a:solidFill>
                  <a:schemeClr val="tx1"/>
                </a:solidFill>
                <a:latin typeface="ＤＦ平成ゴシック体W5"/>
                <a:ea typeface="ＤＦ平成ゴシック体W5"/>
              </a:rPr>
              <a:t>確定後、ホームページや安心・安全メールなどでお知らせします。</a:t>
            </a:r>
          </a:p>
          <a:p>
            <a:pPr algn="l">
              <a:lnSpc>
                <a:spcPct val="120000"/>
              </a:lnSpc>
            </a:pPr>
            <a:r>
              <a:rPr kumimoji="1" lang="ja-JP" altLang="en-US" sz="3200" b="0" dirty="0">
                <a:solidFill>
                  <a:schemeClr val="tx1"/>
                </a:solidFill>
                <a:latin typeface="ＤＦ平成ゴシック体W5"/>
                <a:ea typeface="ＤＦ平成ゴシック体W5"/>
              </a:rPr>
              <a:t>　※現在４歳でも、１２月２９日までに５歳になる方へは接種券をお送りしています。</a:t>
            </a:r>
            <a:endParaRPr kumimoji="1" lang="ja-JP" altLang="en-US" sz="2923" b="0" dirty="0">
              <a:solidFill>
                <a:schemeClr val="tx1"/>
              </a:solidFill>
              <a:latin typeface="ＤＦ平成ゴシック体W5"/>
              <a:ea typeface="ＤＦ平成ゴシック体W5"/>
            </a:endParaRPr>
          </a:p>
          <a:p>
            <a:pPr algn="l">
              <a:lnSpc>
                <a:spcPct val="120000"/>
              </a:lnSpc>
            </a:pPr>
            <a:endParaRPr kumimoji="1" lang="ja-JP" altLang="en-US" sz="923" b="1" dirty="0">
              <a:solidFill>
                <a:schemeClr val="tx1"/>
              </a:solidFill>
              <a:latin typeface="ＤＦ平成ゴシック体W5"/>
              <a:ea typeface="ＤＦ平成ゴシック体W5"/>
            </a:endParaRPr>
          </a:p>
          <a:p>
            <a:pPr algn="l">
              <a:lnSpc>
                <a:spcPct val="120000"/>
              </a:lnSpc>
            </a:pPr>
            <a:r>
              <a:rPr kumimoji="1" lang="ja-JP" altLang="en-US" sz="3692" b="1" dirty="0">
                <a:solidFill>
                  <a:schemeClr val="tx1"/>
                </a:solidFill>
                <a:latin typeface="ＤＦ平成ゴシック体W5"/>
                <a:ea typeface="ＤＦ平成ゴシック体W5"/>
              </a:rPr>
              <a:t>◆</a:t>
            </a:r>
            <a:r>
              <a:rPr kumimoji="1" lang="ja-JP" altLang="en-US" sz="3692" b="1" u="heavy" dirty="0">
                <a:solidFill>
                  <a:schemeClr val="tx1"/>
                </a:solidFill>
                <a:latin typeface="ＤＦ平成ゴシック体W5"/>
                <a:ea typeface="ＤＦ平成ゴシック体W5"/>
              </a:rPr>
              <a:t>秩父地域での接種開始は、集団接種は9月23日から、個別接種は10月10日からの予定です。</a:t>
            </a:r>
          </a:p>
        </p:txBody>
      </p:sp>
      <p:sp>
        <p:nvSpPr>
          <p:cNvPr id="1118" name="四角形 35"/>
          <p:cNvSpPr/>
          <p:nvPr/>
        </p:nvSpPr>
        <p:spPr>
          <a:xfrm>
            <a:off x="263859" y="142606"/>
            <a:ext cx="3866730" cy="301061"/>
          </a:xfrm>
          <a:prstGeom prst="rect">
            <a:avLst/>
          </a:prstGeom>
        </p:spPr>
        <p:txBody>
          <a:bodyPr>
            <a:normAutofit fontScale="85000" lnSpcReduction="10000"/>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kumimoji="1" lang="ja-JP" altLang="en-US" sz="1800" b="1" dirty="0">
                <a:latin typeface="ＭＳ Ｐゴシック" panose="020B0600070205080204" pitchFamily="50" charset="-128"/>
                <a:ea typeface="ＭＳ Ｐゴシック" panose="020B0600070205080204" pitchFamily="50" charset="-128"/>
              </a:rPr>
              <a:t>秩父郡市にお住まいの５歳以上の皆様へ</a:t>
            </a:r>
          </a:p>
          <a:p>
            <a:pPr algn="ctr"/>
            <a:endParaRPr kumimoji="1" lang="ja-JP" altLang="en-US" sz="3368" dirty="0"/>
          </a:p>
        </p:txBody>
      </p:sp>
      <p:grpSp>
        <p:nvGrpSpPr>
          <p:cNvPr id="1119" name="グループ 71"/>
          <p:cNvGrpSpPr/>
          <p:nvPr/>
        </p:nvGrpSpPr>
        <p:grpSpPr>
          <a:xfrm>
            <a:off x="3637221" y="6360443"/>
            <a:ext cx="2167779" cy="1179216"/>
            <a:chOff x="3637221" y="5789784"/>
            <a:chExt cx="2167779" cy="1179216"/>
          </a:xfrm>
        </p:grpSpPr>
      </p:grpSp>
      <p:sp>
        <p:nvSpPr>
          <p:cNvPr id="1120" name="四角形 56"/>
          <p:cNvSpPr/>
          <p:nvPr/>
        </p:nvSpPr>
        <p:spPr>
          <a:xfrm>
            <a:off x="196752" y="3067893"/>
            <a:ext cx="2974323" cy="229138"/>
          </a:xfrm>
          <a:prstGeom prst="rect">
            <a:avLst/>
          </a:prstGeom>
          <a:ln w="19050">
            <a:solidFill>
              <a:schemeClr val="tx1"/>
            </a:solidFill>
          </a:ln>
        </p:spPr>
        <p:txBody>
          <a:bodyPr anchor="ctr">
            <a:no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nSpc>
                <a:spcPct val="110000"/>
              </a:lnSpc>
            </a:pPr>
            <a:r>
              <a:rPr kumimoji="1" lang="ja-JP" altLang="en-US" sz="1400" b="0" dirty="0">
                <a:latin typeface="HGS創英角ｺﾞｼｯｸUB" panose="020B0900000000000000" pitchFamily="50" charset="-128"/>
                <a:ea typeface="HGS創英角ｺﾞｼｯｸUB" panose="020B0900000000000000" pitchFamily="50" charset="-128"/>
              </a:rPr>
              <a:t>ワクチン接種の予約について</a:t>
            </a:r>
          </a:p>
        </p:txBody>
      </p:sp>
      <p:sp>
        <p:nvSpPr>
          <p:cNvPr id="1121" name="テキスト 58"/>
          <p:cNvSpPr txBox="1"/>
          <p:nvPr/>
        </p:nvSpPr>
        <p:spPr>
          <a:xfrm>
            <a:off x="477149" y="6930896"/>
            <a:ext cx="3962761" cy="830104"/>
          </a:xfrm>
          <a:prstGeom prst="rect">
            <a:avLst/>
          </a:prstGeom>
        </p:spPr>
        <p:txBody>
          <a:bodyPr wrap="square" anchor="ctr">
            <a:spAutoFit/>
          </a:bodyPr>
          <a:lstStyle/>
          <a:p>
            <a:r>
              <a:rPr lang="ja-JP" altLang="en-US" sz="1200" b="1" dirty="0">
                <a:latin typeface="ＭＳ Ｐゴシック" panose="020B0600070205080204" pitchFamily="50" charset="-128"/>
                <a:ea typeface="ＭＳ Ｐゴシック" panose="020B0600070205080204" pitchFamily="50" charset="-128"/>
              </a:rPr>
              <a:t>● 住民票</a:t>
            </a:r>
            <a:r>
              <a:rPr kumimoji="1" lang="ja-JP" altLang="en-US" sz="1200" b="1" dirty="0">
                <a:latin typeface="ＭＳ Ｐゴシック" panose="020B0600070205080204" pitchFamily="50" charset="-128"/>
                <a:ea typeface="ＭＳ Ｐゴシック" panose="020B0600070205080204" pitchFamily="50" charset="-128"/>
              </a:rPr>
              <a:t>のある市町</a:t>
            </a:r>
            <a:endParaRPr sz="1200"/>
          </a:p>
          <a:p>
            <a:r>
              <a:rPr lang="ja-JP" altLang="en-US" sz="1200" b="1" dirty="0">
                <a:latin typeface="ＭＳ Ｐゴシック" panose="020B0600070205080204" pitchFamily="50" charset="-128"/>
                <a:ea typeface="ＭＳ Ｐゴシック" panose="020B0600070205080204" pitchFamily="50" charset="-128"/>
              </a:rPr>
              <a:t>● </a:t>
            </a:r>
            <a:r>
              <a:rPr lang="ja-JP" altLang="en-US" sz="1200" b="1" dirty="0">
                <a:solidFill>
                  <a:schemeClr val="tx1"/>
                </a:solidFill>
                <a:latin typeface="ＭＳ Ｐゴシック" panose="020B0600070205080204" pitchFamily="50" charset="-128"/>
                <a:ea typeface="ＭＳ Ｐゴシック" panose="020B0600070205080204" pitchFamily="50" charset="-128"/>
              </a:rPr>
              <a:t>宛名が記載された書類の</a:t>
            </a:r>
          </a:p>
          <a:p>
            <a:r>
              <a:rPr lang="ja-JP" altLang="en-US" sz="1200" b="1" dirty="0">
                <a:solidFill>
                  <a:schemeClr val="tx1"/>
                </a:solidFill>
                <a:latin typeface="ＭＳ Ｐゴシック" panose="020B0600070205080204" pitchFamily="50" charset="-128"/>
                <a:ea typeface="ＭＳ Ｐゴシック" panose="020B0600070205080204" pitchFamily="50" charset="-128"/>
              </a:rPr>
              <a:t>　 右上にある「接種券番号」の</a:t>
            </a:r>
            <a:r>
              <a:rPr kumimoji="1" lang="ja-JP" altLang="en-US" sz="1200" b="1" dirty="0">
                <a:solidFill>
                  <a:schemeClr val="tx1"/>
                </a:solidFill>
                <a:latin typeface="ＭＳ Ｐゴシック" panose="020B0600070205080204" pitchFamily="50" charset="-128"/>
                <a:ea typeface="ＭＳ Ｐゴシック" panose="020B0600070205080204" pitchFamily="50" charset="-128"/>
              </a:rPr>
              <a:t>下６桁</a:t>
            </a:r>
            <a:endParaRPr lang="ja-JP" altLang="en-US" sz="1200" b="1" dirty="0">
              <a:solidFill>
                <a:schemeClr val="tx1"/>
              </a:solidFill>
              <a:latin typeface="ＭＳ Ｐゴシック" panose="020B0600070205080204" pitchFamily="50" charset="-128"/>
              <a:ea typeface="ＭＳ Ｐゴシック" panose="020B0600070205080204" pitchFamily="50" charset="-128"/>
            </a:endParaRPr>
          </a:p>
          <a:p>
            <a:r>
              <a:rPr lang="ja-JP" altLang="en-US" sz="1200" b="1" dirty="0">
                <a:latin typeface="ＭＳ Ｐゴシック" panose="020B0600070205080204" pitchFamily="50" charset="-128"/>
                <a:ea typeface="ＭＳ Ｐゴシック" panose="020B0600070205080204" pitchFamily="50" charset="-128"/>
              </a:rPr>
              <a:t>● 生年</a:t>
            </a:r>
            <a:r>
              <a:rPr kumimoji="1" lang="ja-JP" altLang="en-US" sz="1200" b="1" dirty="0">
                <a:latin typeface="ＭＳ Ｐゴシック" panose="020B0600070205080204" pitchFamily="50" charset="-128"/>
                <a:ea typeface="ＭＳ Ｐゴシック" panose="020B0600070205080204" pitchFamily="50" charset="-128"/>
              </a:rPr>
              <a:t>月日　</a:t>
            </a:r>
            <a:r>
              <a:rPr lang="ja-JP" altLang="en-US" sz="1200" b="1" dirty="0">
                <a:latin typeface="ＭＳ Ｐゴシック" panose="020B0600070205080204" pitchFamily="50" charset="-128"/>
                <a:ea typeface="ＭＳ Ｐゴシック" panose="020B0600070205080204" pitchFamily="50" charset="-128"/>
              </a:rPr>
              <a:t>● 希望</a:t>
            </a:r>
            <a:r>
              <a:rPr kumimoji="1" lang="ja-JP" altLang="en-US" sz="1200" b="1" dirty="0">
                <a:latin typeface="ＭＳ Ｐゴシック" panose="020B0600070205080204" pitchFamily="50" charset="-128"/>
                <a:ea typeface="ＭＳ Ｐゴシック" panose="020B0600070205080204" pitchFamily="50" charset="-128"/>
              </a:rPr>
              <a:t>の接種会場、日時　● 電話番号</a:t>
            </a:r>
          </a:p>
        </p:txBody>
      </p:sp>
      <p:sp>
        <p:nvSpPr>
          <p:cNvPr id="1122" name="テキスト ボックス 3"/>
          <p:cNvSpPr txBox="1"/>
          <p:nvPr/>
        </p:nvSpPr>
        <p:spPr>
          <a:xfrm>
            <a:off x="5273183" y="853808"/>
            <a:ext cx="1132608" cy="522327"/>
          </a:xfrm>
          <a:prstGeom prst="rect">
            <a:avLst/>
          </a:prstGeom>
          <a:noFill/>
          <a:ln w="19050">
            <a:solidFill>
              <a:schemeClr val="tx1"/>
            </a:solidFill>
          </a:ln>
        </p:spPr>
        <p:txBody>
          <a:bodyPr wrap="square" rtlCol="0">
            <a:spAutoFit/>
          </a:bodyPr>
          <a:lstStyle/>
          <a:p>
            <a:pPr algn="ctr"/>
            <a:r>
              <a:rPr kumimoji="1" lang="ja-JP" altLang="en-US" sz="1400" b="1" dirty="0"/>
              <a:t>接種費用は</a:t>
            </a:r>
          </a:p>
          <a:p>
            <a:pPr algn="ctr"/>
            <a:r>
              <a:rPr lang="ja-JP" altLang="en-US" sz="1400" b="1" dirty="0"/>
              <a:t>無料です</a:t>
            </a:r>
            <a:endParaRPr kumimoji="1" lang="ja-JP" altLang="en-US" sz="1400" b="1" dirty="0"/>
          </a:p>
        </p:txBody>
      </p:sp>
      <p:sp>
        <p:nvSpPr>
          <p:cNvPr id="1123" name="図形 15"/>
          <p:cNvSpPr/>
          <p:nvPr/>
        </p:nvSpPr>
        <p:spPr>
          <a:xfrm>
            <a:off x="196752" y="3297015"/>
            <a:ext cx="6467457" cy="5901794"/>
          </a:xfrm>
          <a:prstGeom prst="roundRect">
            <a:avLst>
              <a:gd name="adj" fmla="val 2862"/>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solidFill>
                <a:schemeClr val="tx1"/>
              </a:solidFill>
            </a:endParaRPr>
          </a:p>
        </p:txBody>
      </p:sp>
      <p:sp>
        <p:nvSpPr>
          <p:cNvPr id="1124" name="テキスト 53"/>
          <p:cNvSpPr txBox="1"/>
          <p:nvPr/>
        </p:nvSpPr>
        <p:spPr>
          <a:xfrm>
            <a:off x="261878" y="9177729"/>
            <a:ext cx="6352572" cy="599271"/>
          </a:xfrm>
          <a:prstGeom prst="rect">
            <a:avLst/>
          </a:prstGeom>
        </p:spPr>
        <p:txBody>
          <a:bodyPr wrap="square">
            <a:spAutoFit/>
          </a:bodyPr>
          <a:lstStyle/>
          <a:p>
            <a:pPr algn="l"/>
            <a:r>
              <a:rPr lang="ja-JP" altLang="en-US" sz="1100" dirty="0">
                <a:solidFill>
                  <a:schemeClr val="tx1"/>
                </a:solidFill>
                <a:latin typeface="ＭＳ Ｐゴシック" panose="020B0600070205080204" pitchFamily="50" charset="-128"/>
                <a:ea typeface="ＭＳ Ｐゴシック" panose="020B0600070205080204" pitchFamily="50" charset="-128"/>
              </a:rPr>
              <a:t>＊基礎疾患がある方は、接種についてあらかじめかかりつけ医にご相談ください。</a:t>
            </a:r>
            <a:endParaRPr lang="en-US" altLang="ja-JP" sz="1100" dirty="0">
              <a:solidFill>
                <a:schemeClr val="tx1"/>
              </a:solidFill>
              <a:latin typeface="ＭＳ Ｐゴシック" panose="020B0600070205080204" pitchFamily="50" charset="-128"/>
              <a:ea typeface="ＭＳ Ｐゴシック" panose="020B0600070205080204" pitchFamily="50" charset="-128"/>
            </a:endParaRPr>
          </a:p>
          <a:p>
            <a:r>
              <a:rPr lang="ja-JP" altLang="en-US" sz="1100" dirty="0">
                <a:solidFill>
                  <a:schemeClr val="tx1"/>
                </a:solidFill>
                <a:latin typeface="ＭＳ Ｐゴシック" panose="020B0600070205080204" pitchFamily="50" charset="-128"/>
                <a:ea typeface="ＭＳ Ｐゴシック" panose="020B0600070205080204" pitchFamily="50" charset="-128"/>
              </a:rPr>
              <a:t>＊引越しなどで住所が変わった場合は予診票の再発行が必要になりますので、引越先の市区町村の</a:t>
            </a:r>
          </a:p>
          <a:p>
            <a:r>
              <a:rPr lang="ja-JP" altLang="en-US" sz="1100" dirty="0">
                <a:solidFill>
                  <a:schemeClr val="tx1"/>
                </a:solidFill>
                <a:latin typeface="ＭＳ Ｐゴシック" panose="020B0600070205080204" pitchFamily="50" charset="-128"/>
                <a:ea typeface="ＭＳ Ｐゴシック" panose="020B0600070205080204" pitchFamily="50" charset="-128"/>
              </a:rPr>
              <a:t>　担当窓口へお問い合わせください。</a:t>
            </a:r>
          </a:p>
        </p:txBody>
      </p:sp>
      <p:sp>
        <p:nvSpPr>
          <p:cNvPr id="1125" name="テキスト ボックス 40"/>
          <p:cNvSpPr txBox="1"/>
          <p:nvPr/>
        </p:nvSpPr>
        <p:spPr>
          <a:xfrm>
            <a:off x="5085000" y="607670"/>
            <a:ext cx="1508975" cy="276106"/>
          </a:xfrm>
          <a:prstGeom prst="rect">
            <a:avLst/>
          </a:prstGeom>
          <a:noFill/>
          <a:ln w="19050">
            <a:noFill/>
          </a:ln>
        </p:spPr>
        <p:txBody>
          <a:bodyPr wrap="square" rtlCol="0">
            <a:spAutoFit/>
          </a:bodyPr>
          <a:lstStyle/>
          <a:p>
            <a:pPr algn="ctr"/>
            <a:r>
              <a:rPr kumimoji="1" lang="ja-JP" altLang="en-US" sz="1200" b="0" dirty="0">
                <a:solidFill>
                  <a:schemeClr val="tx1"/>
                </a:solidFill>
              </a:rPr>
              <a:t>令和5年8月</a:t>
            </a:r>
            <a:r>
              <a:rPr kumimoji="1" lang="en-US" altLang="ja-JP" sz="1200" b="0" dirty="0">
                <a:solidFill>
                  <a:schemeClr val="tx1"/>
                </a:solidFill>
              </a:rPr>
              <a:t>23</a:t>
            </a:r>
            <a:r>
              <a:rPr kumimoji="1" lang="ja-JP" altLang="en-US" sz="1200" b="0" dirty="0">
                <a:solidFill>
                  <a:schemeClr val="tx1"/>
                </a:solidFill>
              </a:rPr>
              <a:t>日</a:t>
            </a:r>
            <a:endParaRPr kumimoji="1" lang="ja-JP" altLang="en-US" sz="1400" b="0" dirty="0">
              <a:solidFill>
                <a:schemeClr val="tx1"/>
              </a:solidFill>
            </a:endParaRPr>
          </a:p>
        </p:txBody>
      </p:sp>
      <p:sp>
        <p:nvSpPr>
          <p:cNvPr id="1126" name="楕円 49"/>
          <p:cNvSpPr/>
          <p:nvPr/>
        </p:nvSpPr>
        <p:spPr>
          <a:xfrm>
            <a:off x="6204236" y="129000"/>
            <a:ext cx="460219" cy="448702"/>
          </a:xfrm>
          <a:prstGeom prst="ellipse">
            <a:avLst/>
          </a:prstGeom>
          <a:ln w="3810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r>
              <a:rPr lang="ja-JP" altLang="en-US">
                <a:solidFill>
                  <a:schemeClr val="tx1"/>
                </a:solidFill>
                <a:latin typeface="HGS創英角ｺﾞｼｯｸUB"/>
                <a:ea typeface="HGS創英角ｺﾞｼｯｸUB"/>
              </a:rPr>
              <a:t>１</a:t>
            </a:r>
          </a:p>
        </p:txBody>
      </p:sp>
      <p:grpSp>
        <p:nvGrpSpPr>
          <p:cNvPr id="1127" name="グループ 59"/>
          <p:cNvGrpSpPr/>
          <p:nvPr/>
        </p:nvGrpSpPr>
        <p:grpSpPr>
          <a:xfrm>
            <a:off x="4005001" y="5769520"/>
            <a:ext cx="2905994" cy="968470"/>
            <a:chOff x="4519368" y="2650009"/>
            <a:chExt cx="2441246" cy="1387354"/>
          </a:xfrm>
        </p:grpSpPr>
        <p:sp>
          <p:nvSpPr>
            <p:cNvPr id="1128" name="図形 34"/>
            <p:cNvSpPr/>
            <p:nvPr/>
          </p:nvSpPr>
          <p:spPr>
            <a:xfrm>
              <a:off x="4725906" y="2650009"/>
              <a:ext cx="1954577" cy="1387354"/>
            </a:xfrm>
            <a:prstGeom prst="wedgeEllipseCallout">
              <a:avLst>
                <a:gd name="adj1" fmla="val -59096"/>
                <a:gd name="adj2" fmla="val 12393"/>
              </a:avLst>
            </a:prstGeom>
            <a:solidFill>
              <a:schemeClr val="tx1">
                <a:lumMod val="85000"/>
                <a:lumOff val="1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lang="ja-JP" altLang="en-US"/>
              </a:pPr>
              <a:endParaRPr lang="ja-JP" altLang="en-US" dirty="0"/>
            </a:p>
          </p:txBody>
        </p:sp>
        <p:sp>
          <p:nvSpPr>
            <p:cNvPr id="1129" name="四角形 35"/>
            <p:cNvSpPr/>
            <p:nvPr/>
          </p:nvSpPr>
          <p:spPr>
            <a:xfrm>
              <a:off x="4519368" y="2681099"/>
              <a:ext cx="2441246" cy="1189142"/>
            </a:xfrm>
            <a:prstGeom prst="rect">
              <a:avLst/>
            </a:prstGeom>
            <a:ln>
              <a:noFill/>
            </a:ln>
          </p:spPr>
          <p:txBody>
            <a:bodyPr wrap="square" anchor="ctr">
              <a:spAutoFit/>
            </a:bodyPr>
            <a:lstStyle/>
            <a:p>
              <a:pPr algn="ctr">
                <a:defRPr lang="ja-JP" altLang="en-US"/>
              </a:pPr>
              <a:r>
                <a:rPr lang="ja-JP" altLang="en-US" sz="1200" b="0" dirty="0">
                  <a:ln w="12700" cap="rnd" cmpd="sng">
                    <a:solidFill>
                      <a:schemeClr val="bg1"/>
                    </a:solidFill>
                    <a:prstDash val="solid"/>
                    <a:bevel/>
                  </a:ln>
                  <a:solidFill>
                    <a:schemeClr val="bg1"/>
                  </a:solidFill>
                  <a:ea typeface="游ゴシック"/>
                </a:rPr>
                <a:t>予約時には</a:t>
              </a:r>
              <a:endParaRPr sz="1200" dirty="0">
                <a:solidFill>
                  <a:schemeClr val="bg1"/>
                </a:solidFill>
              </a:endParaRPr>
            </a:p>
            <a:p>
              <a:pPr algn="ctr">
                <a:defRPr lang="ja-JP" altLang="en-US"/>
              </a:pPr>
              <a:r>
                <a:rPr lang="ja-JP" altLang="en-US" sz="1200" b="0" dirty="0">
                  <a:ln w="12700" cap="rnd" cmpd="sng">
                    <a:solidFill>
                      <a:schemeClr val="bg1"/>
                    </a:solidFill>
                    <a:prstDash val="solid"/>
                    <a:bevel/>
                  </a:ln>
                  <a:solidFill>
                    <a:schemeClr val="bg1"/>
                  </a:solidFill>
                  <a:ea typeface="游ゴシック"/>
                </a:rPr>
                <a:t>宛名が記載された書類を</a:t>
              </a:r>
              <a:endParaRPr lang="en-US" altLang="ja-JP" sz="1200" dirty="0">
                <a:ln w="12700" cap="rnd" cmpd="sng">
                  <a:solidFill>
                    <a:schemeClr val="bg1"/>
                  </a:solidFill>
                  <a:prstDash val="solid"/>
                  <a:bevel/>
                </a:ln>
                <a:solidFill>
                  <a:schemeClr val="bg1"/>
                </a:solidFill>
                <a:ea typeface="游ゴシック"/>
              </a:endParaRPr>
            </a:p>
            <a:p>
              <a:pPr algn="ctr">
                <a:defRPr lang="ja-JP" altLang="en-US"/>
              </a:pPr>
              <a:r>
                <a:rPr lang="ja-JP" altLang="en-US" sz="1200" b="0" dirty="0">
                  <a:ln w="12700" cap="rnd" cmpd="sng">
                    <a:solidFill>
                      <a:schemeClr val="bg1"/>
                    </a:solidFill>
                    <a:prstDash val="solid"/>
                    <a:bevel/>
                  </a:ln>
                  <a:solidFill>
                    <a:schemeClr val="bg1"/>
                  </a:solidFill>
                  <a:ea typeface="游ゴシック"/>
                </a:rPr>
                <a:t>手元に用意してください</a:t>
              </a:r>
            </a:p>
            <a:p>
              <a:pPr>
                <a:defRPr lang="ja-JP" altLang="en-US"/>
              </a:pPr>
              <a:r>
                <a:rPr lang="ja-JP" altLang="en-US" sz="1200" b="0" dirty="0">
                  <a:ln w="12700" cap="rnd" cmpd="sng">
                    <a:solidFill>
                      <a:schemeClr val="bg1"/>
                    </a:solidFill>
                    <a:prstDash val="solid"/>
                    <a:bevel/>
                  </a:ln>
                  <a:solidFill>
                    <a:schemeClr val="bg1"/>
                  </a:solidFill>
                  <a:ea typeface="游ゴシック"/>
                </a:rPr>
                <a:t>　　   ※接種当日</a:t>
              </a:r>
              <a:r>
                <a:rPr lang="ja-JP" altLang="en-US" sz="1200" dirty="0">
                  <a:ln w="12700" cap="rnd" cmpd="sng">
                    <a:solidFill>
                      <a:schemeClr val="bg1"/>
                    </a:solidFill>
                    <a:prstDash val="solid"/>
                    <a:bevel/>
                  </a:ln>
                  <a:solidFill>
                    <a:schemeClr val="bg1"/>
                  </a:solidFill>
                  <a:ea typeface="游ゴシック"/>
                </a:rPr>
                <a:t>も</a:t>
              </a:r>
              <a:r>
                <a:rPr lang="ja-JP" altLang="en-US" sz="1200" b="0" dirty="0">
                  <a:ln w="12700" cap="rnd" cmpd="sng">
                    <a:solidFill>
                      <a:schemeClr val="bg1"/>
                    </a:solidFill>
                    <a:prstDash val="solid"/>
                    <a:bevel/>
                  </a:ln>
                  <a:solidFill>
                    <a:schemeClr val="bg1"/>
                  </a:solidFill>
                  <a:ea typeface="游ゴシック"/>
                </a:rPr>
                <a:t>使用します</a:t>
              </a:r>
              <a:endParaRPr sz="1200" dirty="0">
                <a:solidFill>
                  <a:schemeClr val="bg1"/>
                </a:solidFill>
              </a:endParaRPr>
            </a:p>
          </p:txBody>
        </p:sp>
      </p:grpSp>
      <p:sp>
        <p:nvSpPr>
          <p:cNvPr id="1130" name="テキスト 88"/>
          <p:cNvSpPr txBox="1"/>
          <p:nvPr/>
        </p:nvSpPr>
        <p:spPr>
          <a:xfrm>
            <a:off x="102138" y="2839333"/>
            <a:ext cx="6062854" cy="260717"/>
          </a:xfrm>
          <a:prstGeom prst="rect">
            <a:avLst/>
          </a:prstGeom>
        </p:spPr>
        <p:txBody>
          <a:bodyPr wrap="square">
            <a:spAutoFit/>
          </a:bodyPr>
          <a:lstStyle/>
          <a:p>
            <a:pPr>
              <a:defRPr lang="ja-JP" altLang="en-US"/>
            </a:pPr>
            <a:r>
              <a:rPr kumimoji="1" lang="ja-JP" altLang="en-US" sz="1100" b="0" dirty="0">
                <a:solidFill>
                  <a:schemeClr val="tx1"/>
                </a:solidFill>
                <a:latin typeface="ＤＦ平成ゴシック体W5"/>
                <a:ea typeface="ＤＦ平成ゴシック体W5"/>
              </a:rPr>
              <a:t>接種を希望される方は、以下の手順により、予約した上で接種を受けてください。</a:t>
            </a:r>
            <a:endParaRPr lang="ja-JP" altLang="en-US" sz="1200" b="0"/>
          </a:p>
        </p:txBody>
      </p:sp>
      <p:grpSp>
        <p:nvGrpSpPr>
          <p:cNvPr id="1131" name="グループ 72"/>
          <p:cNvGrpSpPr/>
          <p:nvPr/>
        </p:nvGrpSpPr>
        <p:grpSpPr>
          <a:xfrm>
            <a:off x="3150008" y="6777108"/>
            <a:ext cx="3128664" cy="695892"/>
            <a:chOff x="2598309" y="5986653"/>
            <a:chExt cx="3128664" cy="695892"/>
          </a:xfrm>
        </p:grpSpPr>
        <p:sp>
          <p:nvSpPr>
            <p:cNvPr id="1132" name="TextBox 53"/>
            <p:cNvSpPr txBox="1"/>
            <p:nvPr/>
          </p:nvSpPr>
          <p:spPr>
            <a:xfrm>
              <a:off x="3333774" y="5988354"/>
              <a:ext cx="2292384" cy="337661"/>
            </a:xfrm>
            <a:prstGeom prst="rect">
              <a:avLst/>
            </a:prstGeom>
            <a:solidFill>
              <a:srgbClr val="FFFFFF"/>
            </a:solidFill>
            <a:ln>
              <a:noFill/>
            </a:ln>
          </p:spPr>
          <p:txBody>
            <a:bodyPr wrap="square" lIns="91440" tIns="45720" rIns="91440" bIns="45720" rtlCol="0" anchor="t" anchorCtr="0">
              <a:spAutoFit/>
            </a:bodyPr>
            <a:lstStyle/>
            <a:p>
              <a:pPr marL="0" lvl="0" algn="l"/>
              <a:r>
                <a:rPr lang="en-US" sz="1100" b="1" i="0" u="none" strike="noStrike" baseline="0">
                  <a:solidFill>
                    <a:srgbClr val="000000"/>
                  </a:solidFill>
                  <a:latin typeface="ＭＳ Ｐゴシック"/>
                </a:rPr>
                <a:t>自治体コード ： </a:t>
              </a:r>
              <a:r>
                <a:rPr lang="en-US" sz="1600" b="1" i="0" u="none" strike="noStrike" baseline="0">
                  <a:solidFill>
                    <a:srgbClr val="000000"/>
                  </a:solidFill>
                  <a:latin typeface="ＭＳ Ｐゴシック"/>
                </a:rPr>
                <a:t>112071</a:t>
              </a:r>
            </a:p>
          </p:txBody>
        </p:sp>
        <p:sp>
          <p:nvSpPr>
            <p:cNvPr id="1133" name="テキスト 45"/>
            <p:cNvSpPr txBox="1"/>
            <p:nvPr/>
          </p:nvSpPr>
          <p:spPr>
            <a:xfrm>
              <a:off x="3342347" y="6278666"/>
              <a:ext cx="2216513" cy="337661"/>
            </a:xfrm>
            <a:prstGeom prst="rect">
              <a:avLst/>
            </a:prstGeom>
            <a:solidFill>
              <a:schemeClr val="bg1"/>
            </a:solidFill>
            <a:ln>
              <a:noFill/>
            </a:ln>
          </p:spPr>
          <p:txBody>
            <a:bodyPr wrap="square">
              <a:spAutoFit/>
            </a:bodyPr>
            <a:lstStyle/>
            <a:p>
              <a:pPr>
                <a:defRPr lang="ja-JP" altLang="en-US"/>
              </a:pPr>
              <a:r>
                <a:rPr lang="ja-JP" altLang="en-US" sz="1100" b="1">
                  <a:latin typeface="ＭＳ Ｐゴシック"/>
                  <a:ea typeface="ＭＳ Ｐゴシック"/>
                </a:rPr>
                <a:t>接種券番号　：  </a:t>
              </a:r>
              <a:r>
                <a:rPr lang="ja-JP" altLang="en-US" sz="1600" b="1">
                  <a:latin typeface="ＭＳ Ｐゴシック"/>
                  <a:ea typeface="ＭＳ Ｐゴシック"/>
                </a:rPr>
                <a:t>2100012345</a:t>
              </a:r>
              <a:endParaRPr lang="ja-JP" altLang="en-US" b="1">
                <a:latin typeface="ＭＳ Ｐゴシック"/>
                <a:ea typeface="ＭＳ Ｐゴシック"/>
              </a:endParaRPr>
            </a:p>
          </p:txBody>
        </p:sp>
        <p:sp>
          <p:nvSpPr>
            <p:cNvPr id="1134" name="図形 42"/>
            <p:cNvSpPr/>
            <p:nvPr/>
          </p:nvSpPr>
          <p:spPr>
            <a:xfrm rot="10800000">
              <a:off x="2598309" y="6264297"/>
              <a:ext cx="1599571" cy="418248"/>
            </a:xfrm>
            <a:prstGeom prst="rightArrow">
              <a:avLst>
                <a:gd name="adj1" fmla="val 50000"/>
                <a:gd name="adj2" fmla="val 76923"/>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dirty="0"/>
            </a:p>
          </p:txBody>
        </p:sp>
        <p:sp>
          <p:nvSpPr>
            <p:cNvPr id="1135" name="図形 43"/>
            <p:cNvSpPr/>
            <p:nvPr/>
          </p:nvSpPr>
          <p:spPr>
            <a:xfrm>
              <a:off x="4318714" y="6337104"/>
              <a:ext cx="1181615" cy="262648"/>
            </a:xfrm>
            <a:prstGeom prst="roundRect">
              <a:avLst/>
            </a:prstGeom>
            <a:noFill/>
            <a:ln w="38100" cap="flat" cmpd="sng" algn="ctr">
              <a:solidFill>
                <a:srgbClr val="002060"/>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dirty="0"/>
            </a:p>
          </p:txBody>
        </p:sp>
        <p:sp>
          <p:nvSpPr>
            <p:cNvPr id="1136" name="四角形 62"/>
            <p:cNvSpPr/>
            <p:nvPr/>
          </p:nvSpPr>
          <p:spPr>
            <a:xfrm>
              <a:off x="3333774" y="5986653"/>
              <a:ext cx="2393199" cy="695623"/>
            </a:xfrm>
            <a:prstGeom prst="rect">
              <a:avLst/>
            </a:prstGeom>
            <a:noFill/>
            <a:ln w="19050" cap="flat" cmpd="sng" algn="ctr">
              <a:solidFill>
                <a:schemeClr val="tx1"/>
              </a:solidFill>
              <a:prstDash val="solid"/>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p>
          </p:txBody>
        </p:sp>
      </p:grpSp>
      <p:graphicFrame>
        <p:nvGraphicFramePr>
          <p:cNvPr id="1137" name="四角形 79"/>
          <p:cNvGraphicFramePr>
            <a:graphicFrameLocks noGrp="1"/>
          </p:cNvGraphicFramePr>
          <p:nvPr>
            <p:extLst>
              <p:ext uri="{D42A27DB-BD31-4B8C-83A1-F6EECF244321}">
                <p14:modId xmlns:p14="http://schemas.microsoft.com/office/powerpoint/2010/main" val="3893279881"/>
              </p:ext>
            </p:extLst>
          </p:nvPr>
        </p:nvGraphicFramePr>
        <p:xfrm>
          <a:off x="302231" y="5087117"/>
          <a:ext cx="6249005" cy="678180"/>
        </p:xfrm>
        <a:graphic>
          <a:graphicData uri="http://schemas.openxmlformats.org/drawingml/2006/table">
            <a:tbl>
              <a:tblPr firstRow="1" bandRow="1">
                <a:tableStyleId>{5940675A-B579-460E-94D1-54222C63F5DA}</a:tableStyleId>
              </a:tblPr>
              <a:tblGrid>
                <a:gridCol w="2677259">
                  <a:extLst>
                    <a:ext uri="{9D8B030D-6E8A-4147-A177-3AD203B41FA5}">
                      <a16:colId xmlns:a16="http://schemas.microsoft.com/office/drawing/2014/main" val="20000"/>
                    </a:ext>
                  </a:extLst>
                </a:gridCol>
                <a:gridCol w="1188998">
                  <a:extLst>
                    <a:ext uri="{9D8B030D-6E8A-4147-A177-3AD203B41FA5}">
                      <a16:colId xmlns:a16="http://schemas.microsoft.com/office/drawing/2014/main" val="20001"/>
                    </a:ext>
                  </a:extLst>
                </a:gridCol>
                <a:gridCol w="1188998">
                  <a:extLst>
                    <a:ext uri="{9D8B030D-6E8A-4147-A177-3AD203B41FA5}">
                      <a16:colId xmlns:a16="http://schemas.microsoft.com/office/drawing/2014/main" val="20002"/>
                    </a:ext>
                  </a:extLst>
                </a:gridCol>
                <a:gridCol w="1193750">
                  <a:extLst>
                    <a:ext uri="{9D8B030D-6E8A-4147-A177-3AD203B41FA5}">
                      <a16:colId xmlns:a16="http://schemas.microsoft.com/office/drawing/2014/main" val="20003"/>
                    </a:ext>
                  </a:extLst>
                </a:gridCol>
              </a:tblGrid>
              <a:tr h="213887">
                <a:tc>
                  <a:txBody>
                    <a:bodyPr/>
                    <a:lstStyle/>
                    <a:p>
                      <a:pPr algn="ctr"/>
                      <a:r>
                        <a:rPr kumimoji="1" lang="ja-JP" altLang="en-US" sz="1050" dirty="0"/>
                        <a:t>予約できる年齢区分（予約日時点年齢）</a:t>
                      </a:r>
                    </a:p>
                  </a:txBody>
                  <a:tcPr anchor="ctr"/>
                </a:tc>
                <a:tc>
                  <a:txBody>
                    <a:bodyPr/>
                    <a:lstStyle/>
                    <a:p>
                      <a:pPr algn="ctr"/>
                      <a:r>
                        <a:rPr kumimoji="1" lang="ja-JP" altLang="en-US" sz="1050" dirty="0"/>
                        <a:t>７０歳以上</a:t>
                      </a:r>
                    </a:p>
                  </a:txBody>
                  <a:tcPr anchor="ctr"/>
                </a:tc>
                <a:tc>
                  <a:txBody>
                    <a:bodyPr/>
                    <a:lstStyle/>
                    <a:p>
                      <a:pPr algn="ctr"/>
                      <a:r>
                        <a:rPr kumimoji="1" lang="ja-JP" altLang="en-US" sz="1050" dirty="0"/>
                        <a:t>６５歳以上</a:t>
                      </a:r>
                    </a:p>
                  </a:txBody>
                  <a:tcPr anchor="ctr"/>
                </a:tc>
                <a:tc>
                  <a:txBody>
                    <a:bodyPr/>
                    <a:lstStyle/>
                    <a:p>
                      <a:pPr algn="ctr"/>
                      <a:r>
                        <a:rPr kumimoji="1" lang="ja-JP" altLang="en-US" sz="1050" dirty="0"/>
                        <a:t>５歳以上</a:t>
                      </a:r>
                    </a:p>
                  </a:txBody>
                  <a:tcPr anchor="ctr"/>
                </a:tc>
                <a:extLst>
                  <a:ext uri="{0D108BD9-81ED-4DB2-BD59-A6C34878D82A}">
                    <a16:rowId xmlns:a16="http://schemas.microsoft.com/office/drawing/2014/main" val="10000"/>
                  </a:ext>
                </a:extLst>
              </a:tr>
              <a:tr h="362112">
                <a:tc>
                  <a:txBody>
                    <a:bodyPr/>
                    <a:lstStyle/>
                    <a:p>
                      <a:pPr algn="ctr"/>
                      <a:r>
                        <a:rPr kumimoji="1" lang="ja-JP" altLang="en-US" sz="1100" dirty="0"/>
                        <a:t>予約受付開始</a:t>
                      </a:r>
                    </a:p>
                  </a:txBody>
                  <a:tcPr anchor="ctr"/>
                </a:tc>
                <a:tc>
                  <a:txBody>
                    <a:bodyPr/>
                    <a:lstStyle/>
                    <a:p>
                      <a:pPr algn="ctr"/>
                      <a:r>
                        <a:rPr kumimoji="1" lang="ja-JP" altLang="en-US" sz="1100" dirty="0"/>
                        <a:t>９月１５日(金)</a:t>
                      </a:r>
                    </a:p>
                    <a:p>
                      <a:pPr algn="ctr"/>
                      <a:r>
                        <a:rPr kumimoji="1" lang="ja-JP" altLang="en-US" sz="1100" dirty="0"/>
                        <a:t>午前８:30～</a:t>
                      </a:r>
                    </a:p>
                  </a:txBody>
                  <a:tcPr anchor="ctr"/>
                </a:tc>
                <a:tc>
                  <a:txBody>
                    <a:bodyPr/>
                    <a:lstStyle/>
                    <a:p>
                      <a:pPr algn="ctr"/>
                      <a:r>
                        <a:rPr kumimoji="1" lang="ja-JP" altLang="en-US" sz="1100" dirty="0">
                          <a:solidFill>
                            <a:srgbClr val="FF0000"/>
                          </a:solidFill>
                        </a:rPr>
                        <a:t>９月２０日(水)</a:t>
                      </a:r>
                    </a:p>
                    <a:p>
                      <a:pPr algn="ctr"/>
                      <a:r>
                        <a:rPr kumimoji="1" lang="ja-JP" altLang="en-US" sz="1100" dirty="0">
                          <a:solidFill>
                            <a:srgbClr val="FF0000"/>
                          </a:solidFill>
                        </a:rPr>
                        <a:t>午前８:30～</a:t>
                      </a:r>
                    </a:p>
                  </a:txBody>
                  <a:tcPr anchor="ctr">
                    <a:lnR w="12700" cap="flat" cmpd="sng" algn="ctr">
                      <a:solidFill>
                        <a:srgbClr val="000000"/>
                      </a:solidFill>
                      <a:prstDash val="solid"/>
                      <a:round/>
                      <a:headEnd type="none" w="med" len="med"/>
                      <a:tailEnd type="none" w="med" len="med"/>
                    </a:lnR>
                  </a:tcPr>
                </a:tc>
                <a:tc>
                  <a:txBody>
                    <a:bodyPr/>
                    <a:lstStyle/>
                    <a:p>
                      <a:pPr algn="ctr"/>
                      <a:r>
                        <a:rPr kumimoji="1" lang="ja-JP" altLang="en-US" sz="1100" dirty="0">
                          <a:solidFill>
                            <a:srgbClr val="FF0000"/>
                          </a:solidFill>
                        </a:rPr>
                        <a:t>９月２５日(月)</a:t>
                      </a:r>
                    </a:p>
                    <a:p>
                      <a:pPr algn="ctr"/>
                      <a:r>
                        <a:rPr kumimoji="1" lang="ja-JP" altLang="en-US" sz="1100" dirty="0">
                          <a:solidFill>
                            <a:srgbClr val="FF0000"/>
                          </a:solidFill>
                        </a:rPr>
                        <a:t>午前８:30～</a:t>
                      </a:r>
                      <a:endParaRPr kumimoji="1" lang="ja-JP" altLang="en-US" sz="1100" dirty="0">
                        <a:solidFill>
                          <a:srgbClr val="FF0000"/>
                        </a:solidFill>
                        <a:highlight>
                          <a:srgbClr val="00FFFF"/>
                        </a:highlight>
                      </a:endParaRPr>
                    </a:p>
                  </a:txBody>
                  <a:tcPr anchor="ctr">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10001"/>
                  </a:ext>
                </a:extLst>
              </a:tr>
            </a:tbl>
          </a:graphicData>
        </a:graphic>
      </p:graphicFrame>
      <p:sp>
        <p:nvSpPr>
          <p:cNvPr id="1138" name="四角形 45"/>
          <p:cNvSpPr/>
          <p:nvPr/>
        </p:nvSpPr>
        <p:spPr>
          <a:xfrm>
            <a:off x="228600" y="4593045"/>
            <a:ext cx="6400800" cy="419100"/>
          </a:xfrm>
          <a:prstGeom prst="rect">
            <a:avLst/>
          </a:prstGeom>
          <a:noFill/>
          <a:ln w="12700" cap="flat" cmpd="sng" algn="ctr">
            <a:solidFill>
              <a:schemeClr val="tx1"/>
            </a:solidFill>
            <a:prstDash val="sysDash"/>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p>
        </p:txBody>
      </p:sp>
      <p:sp>
        <p:nvSpPr>
          <p:cNvPr id="1139" name="図形 52"/>
          <p:cNvSpPr/>
          <p:nvPr/>
        </p:nvSpPr>
        <p:spPr>
          <a:xfrm>
            <a:off x="3360786" y="3067050"/>
            <a:ext cx="3303625" cy="447262"/>
          </a:xfrm>
          <a:prstGeom prst="flowChartAlternateProcess">
            <a:avLst/>
          </a:prstGeom>
          <a:solidFill>
            <a:srgbClr val="FF0000"/>
          </a:solidFill>
          <a:ln w="28575" cap="flat" cmpd="sng" algn="ctr">
            <a:solidFill>
              <a:schemeClr val="tx1"/>
            </a:solidFill>
            <a:prstDash val="sysDash"/>
            <a:miter lim="800000"/>
          </a:ln>
        </p:spPr>
        <p:style>
          <a:lnRef idx="2">
            <a:schemeClr val="accent6"/>
          </a:lnRef>
          <a:fillRef idx="1">
            <a:schemeClr val="lt1"/>
          </a:fillRef>
          <a:effectRef idx="0">
            <a:schemeClr val="accent6"/>
          </a:effectRef>
          <a:fontRef idx="minor">
            <a:schemeClr val="dk1"/>
          </a:fontRef>
        </p:style>
        <p:txBody>
          <a:bodyPr anchor="ctr"/>
          <a:lstStyle/>
          <a:p>
            <a:pPr algn="l">
              <a:defRPr lang="ja-JP" altLang="en-US"/>
            </a:pPr>
            <a:r>
              <a:rPr lang="ja-JP" altLang="en-US" sz="1300" dirty="0">
                <a:solidFill>
                  <a:schemeClr val="tx1"/>
                </a:solidFill>
                <a:latin typeface="HGP創英角ｺﾞｼｯｸUB"/>
                <a:ea typeface="HGP創英角ｺﾞｼｯｸUB"/>
              </a:rPr>
              <a:t>　</a:t>
            </a:r>
            <a:r>
              <a:rPr lang="ja-JP" altLang="en-US" sz="1300" b="0" dirty="0">
                <a:solidFill>
                  <a:schemeClr val="bg1"/>
                </a:solidFill>
                <a:latin typeface="HGP創英角ｺﾞｼｯｸUB"/>
                <a:ea typeface="HGP創英角ｺﾞｼｯｸUB"/>
              </a:rPr>
              <a:t>資料作成日以降の国の決定事項等により、</a:t>
            </a:r>
          </a:p>
          <a:p>
            <a:pPr algn="l">
              <a:defRPr lang="ja-JP" altLang="en-US"/>
            </a:pPr>
            <a:r>
              <a:rPr lang="ja-JP" altLang="en-US" sz="1300" b="0" dirty="0">
                <a:solidFill>
                  <a:schemeClr val="bg1"/>
                </a:solidFill>
                <a:latin typeface="HGP創英角ｺﾞｼｯｸUB"/>
                <a:ea typeface="HGP創英角ｺﾞｼｯｸUB"/>
              </a:rPr>
              <a:t>　記載内容から変更になる場合があります。</a:t>
            </a:r>
          </a:p>
        </p:txBody>
      </p:sp>
    </p:spTree>
    <p:extLst>
      <p:ext uri="{BB962C8B-B14F-4D97-AF65-F5344CB8AC3E}">
        <p14:creationId xmlns:p14="http://schemas.microsoft.com/office/powerpoint/2010/main" val="1648152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5" name="四角形 44"/>
          <p:cNvSpPr/>
          <p:nvPr/>
        </p:nvSpPr>
        <p:spPr>
          <a:xfrm>
            <a:off x="1257300" y="1814865"/>
            <a:ext cx="1448341" cy="263460"/>
          </a:xfrm>
          <a:prstGeom prst="rect">
            <a:avLst/>
          </a:prstGeom>
          <a:solidFill>
            <a:schemeClr val="bg1">
              <a:lumMod val="85000"/>
            </a:schemeClr>
          </a:solidFill>
          <a:ln w="12700" cap="flat" cmpd="sng" algn="ctr">
            <a:solidFill>
              <a:schemeClr val="bg1">
                <a:lumMod val="85000"/>
              </a:scheme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146" name="テキスト 42"/>
          <p:cNvSpPr txBox="1"/>
          <p:nvPr/>
        </p:nvSpPr>
        <p:spPr>
          <a:xfrm>
            <a:off x="366301" y="1775475"/>
            <a:ext cx="5227546" cy="522327"/>
          </a:xfrm>
          <a:prstGeom prst="rect">
            <a:avLst/>
          </a:prstGeom>
        </p:spPr>
        <p:txBody>
          <a:bodyPr wrap="square">
            <a:spAutoFit/>
          </a:bodyPr>
          <a:lstStyle/>
          <a:p>
            <a:pPr>
              <a:defRPr lang="ja-JP" altLang="en-US"/>
            </a:pPr>
            <a:r>
              <a:rPr lang="ja-JP" altLang="en-US" sz="1600" b="0" u="none">
                <a:latin typeface="HGS創英角ｺﾞｼｯｸUB"/>
                <a:ea typeface="HGS創英角ｺﾞｼｯｸUB"/>
              </a:rPr>
              <a:t>①～③の</a:t>
            </a:r>
            <a:r>
              <a:rPr lang="ja-JP" altLang="en-US" sz="1600" b="0" u="sng">
                <a:latin typeface="HGS創英角ｺﾞｼｯｸUB"/>
                <a:ea typeface="HGS創英角ｺﾞｼｯｸUB"/>
              </a:rPr>
              <a:t>３つを必ず持参</a:t>
            </a:r>
            <a:r>
              <a:rPr lang="ja-JP" altLang="en-US" sz="1600" b="0" u="none">
                <a:latin typeface="HGS創英角ｺﾞｼｯｸUB"/>
                <a:ea typeface="HGS創英角ｺﾞｼｯｸUB"/>
              </a:rPr>
              <a:t>してください。</a:t>
            </a:r>
          </a:p>
          <a:p>
            <a:pPr>
              <a:defRPr lang="ja-JP" altLang="en-US"/>
            </a:pPr>
            <a:r>
              <a:rPr lang="ja-JP" altLang="en-US" sz="1200" b="0" u="none">
                <a:latin typeface="ＭＳ Ｐゴシック"/>
                <a:ea typeface="ＭＳ Ｐゴシック"/>
              </a:rPr>
              <a:t>　【</a:t>
            </a:r>
            <a:r>
              <a:rPr lang="ja-JP" altLang="en-US" sz="1200" b="0" u="heavy">
                <a:latin typeface="ＭＳ Ｐゴシック"/>
                <a:ea typeface="ＭＳ Ｐゴシック"/>
              </a:rPr>
              <a:t>封筒の中身一式と本人確認書類をお持ちください</a:t>
            </a:r>
            <a:r>
              <a:rPr lang="ja-JP" altLang="en-US" sz="1200" b="0" u="none">
                <a:latin typeface="ＭＳ Ｐゴシック"/>
                <a:ea typeface="ＭＳ Ｐゴシック"/>
              </a:rPr>
              <a:t>】</a:t>
            </a:r>
          </a:p>
        </p:txBody>
      </p:sp>
      <p:sp>
        <p:nvSpPr>
          <p:cNvPr id="1147" name="テキスト 51"/>
          <p:cNvSpPr txBox="1"/>
          <p:nvPr/>
        </p:nvSpPr>
        <p:spPr>
          <a:xfrm>
            <a:off x="323850" y="2895323"/>
            <a:ext cx="6413532" cy="2581352"/>
          </a:xfrm>
          <a:prstGeom prst="rect">
            <a:avLst/>
          </a:prstGeom>
        </p:spPr>
        <p:txBody>
          <a:bodyPr wrap="square">
            <a:spAutoFit/>
          </a:bodyPr>
          <a:lstStyle/>
          <a:p>
            <a:r>
              <a:rPr lang="ja-JP" altLang="en-US" sz="1400" b="1" dirty="0">
                <a:latin typeface="ＭＳ Ｐゴシック"/>
                <a:ea typeface="ＭＳ Ｐゴシック"/>
              </a:rPr>
              <a:t>○ワクチンの種類：オミクロン株</a:t>
            </a:r>
            <a:r>
              <a:rPr kumimoji="1" lang="ja-JP" altLang="en-US" sz="1400" b="1" u="none" dirty="0">
                <a:solidFill>
                  <a:schemeClr val="tx1"/>
                </a:solidFill>
                <a:latin typeface="ＭＳ Ｐゴシック"/>
                <a:ea typeface="ＭＳ Ｐゴシック"/>
              </a:rPr>
              <a:t>ＸＢＢ.1.5対応</a:t>
            </a:r>
            <a:r>
              <a:rPr lang="ja-JP" altLang="en-US" sz="1400" b="1" dirty="0">
                <a:latin typeface="ＭＳ Ｐゴシック"/>
                <a:ea typeface="ＭＳ Ｐゴシック"/>
              </a:rPr>
              <a:t>１価ワクチン</a:t>
            </a:r>
            <a:endParaRPr lang="en-US" altLang="ja-JP" sz="1400" b="1" dirty="0">
              <a:latin typeface="ＭＳ Ｐゴシック"/>
              <a:ea typeface="ＭＳ Ｐゴシック"/>
            </a:endParaRPr>
          </a:p>
          <a:p>
            <a:r>
              <a:rPr lang="ja-JP" altLang="en-US" sz="1200" b="1" dirty="0">
                <a:latin typeface="ＭＳ Ｐゴシック"/>
                <a:ea typeface="ＭＳ Ｐゴシック"/>
              </a:rPr>
              <a:t>　　・</a:t>
            </a:r>
            <a:r>
              <a:rPr lang="ja-JP" altLang="en-US" sz="1200" b="1" u="none" dirty="0">
                <a:latin typeface="ＭＳ Ｐゴシック"/>
                <a:ea typeface="ＭＳ Ｐゴシック"/>
              </a:rPr>
              <a:t>ファイザー社製ワクチン（５歳以上）</a:t>
            </a:r>
            <a:r>
              <a:rPr lang="ja-JP" altLang="en-US" sz="1300" b="1" u="none" dirty="0">
                <a:latin typeface="ＭＳ Ｐゴシック"/>
                <a:ea typeface="ＭＳ Ｐゴシック"/>
              </a:rPr>
              <a:t>　　　　　</a:t>
            </a:r>
            <a:r>
              <a:rPr lang="ja-JP" altLang="en-US" sz="1300" b="0" u="none" dirty="0">
                <a:latin typeface="ＤＨＰ特太ゴシック体"/>
                <a:ea typeface="ＤＨＰ特太ゴシック体"/>
              </a:rPr>
              <a:t>5～11歳はファイザー(小児用)のみです。</a:t>
            </a:r>
            <a:endParaRPr lang="en-US" altLang="ja-JP" sz="1300" b="0" u="none" dirty="0">
              <a:latin typeface="ＤＨＰ特太ゴシック体"/>
              <a:ea typeface="ＤＨＰ特太ゴシック体"/>
            </a:endParaRPr>
          </a:p>
          <a:p>
            <a:r>
              <a:rPr lang="ja-JP" altLang="en-US" sz="1200" b="1" dirty="0">
                <a:latin typeface="ＭＳ Ｐゴシック"/>
                <a:ea typeface="ＭＳ Ｐゴシック"/>
              </a:rPr>
              <a:t>　　・</a:t>
            </a:r>
            <a:r>
              <a:rPr lang="ja-JP" altLang="en-US" sz="1200" b="1" u="none" dirty="0">
                <a:latin typeface="ＭＳ Ｐゴシック"/>
                <a:ea typeface="ＭＳ Ｐゴシック"/>
              </a:rPr>
              <a:t>モデルナ社製ワクチン</a:t>
            </a:r>
            <a:r>
              <a:rPr lang="ja-JP" altLang="en-US" sz="1200" b="1" u="none" dirty="0">
                <a:solidFill>
                  <a:schemeClr val="tx1"/>
                </a:solidFill>
                <a:latin typeface="ＭＳ Ｐゴシック"/>
                <a:ea typeface="ＭＳ Ｐゴシック"/>
              </a:rPr>
              <a:t>（１２歳以上）</a:t>
            </a:r>
            <a:r>
              <a:rPr lang="ja-JP" altLang="en-US" sz="1200" b="0" u="none" dirty="0">
                <a:solidFill>
                  <a:srgbClr val="FF0000"/>
                </a:solidFill>
                <a:latin typeface="ＭＳ Ｐゴシック"/>
                <a:ea typeface="ＭＳ Ｐゴシック"/>
              </a:rPr>
              <a:t>　</a:t>
            </a:r>
            <a:endParaRPr lang="en-US" altLang="ja-JP" sz="1400" b="1" u="sng" dirty="0">
              <a:solidFill>
                <a:srgbClr val="FF0000"/>
              </a:solidFill>
              <a:latin typeface="ＭＳ Ｐゴシック"/>
              <a:ea typeface="ＭＳ Ｐゴシック"/>
            </a:endParaRPr>
          </a:p>
          <a:p>
            <a:r>
              <a:rPr lang="ja-JP" altLang="en-US" sz="1100" dirty="0">
                <a:latin typeface="ＭＳ Ｐゴシック"/>
                <a:ea typeface="ＭＳ Ｐゴシック"/>
              </a:rPr>
              <a:t>　</a:t>
            </a:r>
            <a:r>
              <a:rPr lang="en-US" altLang="ja-JP" sz="1100" dirty="0">
                <a:latin typeface="ＭＳ Ｐゴシック"/>
                <a:ea typeface="ＭＳ Ｐゴシック"/>
              </a:rPr>
              <a:t>※</a:t>
            </a:r>
            <a:r>
              <a:rPr lang="ja-JP" altLang="en-US" sz="1100" dirty="0">
                <a:latin typeface="ＭＳ Ｐゴシック"/>
                <a:ea typeface="ＭＳ Ｐゴシック"/>
              </a:rPr>
              <a:t>国からは一定の割合で２種類のワクチンが配分されるため、それぞれのワクチン数に限りがあります。</a:t>
            </a:r>
            <a:endParaRPr sz="1100" dirty="0"/>
          </a:p>
          <a:p>
            <a:r>
              <a:rPr lang="ja-JP" altLang="en-US" sz="1100" dirty="0">
                <a:latin typeface="ＭＳ Ｐゴシック"/>
                <a:ea typeface="ＭＳ Ｐゴシック"/>
              </a:rPr>
              <a:t>　</a:t>
            </a:r>
            <a:r>
              <a:rPr lang="en-US" altLang="ja-JP" sz="1100" dirty="0">
                <a:latin typeface="ＭＳ Ｐゴシック"/>
                <a:ea typeface="ＭＳ Ｐゴシック"/>
              </a:rPr>
              <a:t>※</a:t>
            </a:r>
            <a:r>
              <a:rPr lang="ja-JP" altLang="en-US" sz="1100" dirty="0">
                <a:latin typeface="ＭＳ Ｐゴシック"/>
                <a:ea typeface="ＭＳ Ｐゴシック"/>
              </a:rPr>
              <a:t>秩父地域では、接種会場ごとに取り扱うワクチンが異なります。予約時にご確認ください。</a:t>
            </a:r>
            <a:endParaRPr lang="en-US" altLang="ja-JP" sz="1100" dirty="0">
              <a:latin typeface="ＭＳ Ｐゴシック"/>
              <a:ea typeface="ＭＳ Ｐゴシック"/>
            </a:endParaRPr>
          </a:p>
          <a:p>
            <a:pPr>
              <a:lnSpc>
                <a:spcPct val="120000"/>
              </a:lnSpc>
            </a:pPr>
            <a:r>
              <a:rPr lang="ja-JP" altLang="en-US" sz="1400" b="1" dirty="0">
                <a:latin typeface="ＭＳ Ｐゴシック" panose="020B0600070205080204" pitchFamily="50" charset="-128"/>
                <a:ea typeface="ＭＳ Ｐゴシック" panose="020B0600070205080204" pitchFamily="50" charset="-128"/>
              </a:rPr>
              <a:t>○接種期間と回数：令和６年３月３１日までの</a:t>
            </a:r>
            <a:r>
              <a:rPr lang="ja-JP" altLang="en-US" sz="1400" b="1" dirty="0">
                <a:solidFill>
                  <a:schemeClr val="tx1"/>
                </a:solidFill>
                <a:latin typeface="ＭＳ Ｐゴシック" panose="020B0600070205080204" pitchFamily="50" charset="-128"/>
                <a:ea typeface="ＭＳ Ｐゴシック" panose="020B0600070205080204" pitchFamily="50" charset="-128"/>
              </a:rPr>
              <a:t>接種期間中に</a:t>
            </a:r>
            <a:r>
              <a:rPr lang="ja-JP" altLang="en-US" sz="1400" b="1" dirty="0">
                <a:latin typeface="ＭＳ Ｐゴシック" panose="020B0600070205080204" pitchFamily="50" charset="-128"/>
                <a:ea typeface="ＭＳ Ｐゴシック" panose="020B0600070205080204" pitchFamily="50" charset="-128"/>
              </a:rPr>
              <a:t>１</a:t>
            </a:r>
            <a:r>
              <a:rPr lang="ja-JP" altLang="en-US" sz="1400" b="1" dirty="0">
                <a:solidFill>
                  <a:schemeClr val="tx1"/>
                </a:solidFill>
                <a:latin typeface="ＭＳ Ｐゴシック" panose="020B0600070205080204" pitchFamily="50" charset="-128"/>
                <a:ea typeface="ＭＳ Ｐゴシック" panose="020B0600070205080204" pitchFamily="50" charset="-128"/>
              </a:rPr>
              <a:t>人</a:t>
            </a:r>
            <a:r>
              <a:rPr lang="ja-JP" altLang="en-US" sz="1400" b="1" dirty="0">
                <a:latin typeface="ＭＳ Ｐゴシック" panose="020B0600070205080204" pitchFamily="50" charset="-128"/>
                <a:ea typeface="ＭＳ Ｐゴシック" panose="020B0600070205080204" pitchFamily="50" charset="-128"/>
              </a:rPr>
              <a:t>１回</a:t>
            </a:r>
            <a:endParaRPr lang="en-US" altLang="ja-JP" sz="1400" b="1" dirty="0">
              <a:latin typeface="ＭＳ Ｐゴシック" panose="020B0600070205080204" pitchFamily="50" charset="-128"/>
              <a:ea typeface="ＭＳ Ｐゴシック" panose="020B0600070205080204" pitchFamily="50" charset="-128"/>
            </a:endParaRPr>
          </a:p>
          <a:p>
            <a:pPr>
              <a:lnSpc>
                <a:spcPct val="120000"/>
              </a:lnSpc>
            </a:pPr>
            <a:r>
              <a:rPr lang="ja-JP" altLang="en-US" sz="1400" b="1" dirty="0">
                <a:latin typeface="ＭＳ Ｐゴシック" panose="020B0600070205080204" pitchFamily="50" charset="-128"/>
                <a:ea typeface="ＭＳ Ｐゴシック" panose="020B0600070205080204" pitchFamily="50" charset="-128"/>
              </a:rPr>
              <a:t>○接種間隔：前回接種日から</a:t>
            </a:r>
            <a:r>
              <a:rPr lang="ja-JP" altLang="en-US" sz="1400" b="1" dirty="0">
                <a:solidFill>
                  <a:schemeClr val="tx1"/>
                </a:solidFill>
                <a:latin typeface="ＭＳ Ｐゴシック" panose="020B0600070205080204" pitchFamily="50" charset="-128"/>
                <a:ea typeface="ＭＳ Ｐゴシック" panose="020B0600070205080204" pitchFamily="50" charset="-128"/>
              </a:rPr>
              <a:t>３か月以上の</a:t>
            </a:r>
            <a:r>
              <a:rPr lang="ja-JP" altLang="en-US" sz="1400" b="1" u="sng" dirty="0">
                <a:solidFill>
                  <a:schemeClr val="tx1"/>
                </a:solidFill>
                <a:latin typeface="ＭＳ Ｐゴシック" panose="020B0600070205080204" pitchFamily="50" charset="-128"/>
                <a:ea typeface="ＭＳ Ｐゴシック" panose="020B0600070205080204" pitchFamily="50" charset="-128"/>
              </a:rPr>
              <a:t>見込み</a:t>
            </a:r>
            <a:endParaRPr lang="en-US" altLang="ja-JP" sz="1400" u="sng" dirty="0">
              <a:solidFill>
                <a:schemeClr val="tx1"/>
              </a:solidFill>
              <a:latin typeface="ＭＳ Ｐゴシック" panose="020B0600070205080204" pitchFamily="50" charset="-128"/>
              <a:ea typeface="ＭＳ Ｐゴシック" panose="020B0600070205080204" pitchFamily="50" charset="-128"/>
            </a:endParaRPr>
          </a:p>
          <a:p>
            <a:pPr>
              <a:lnSpc>
                <a:spcPct val="120000"/>
              </a:lnSpc>
            </a:pPr>
            <a:r>
              <a:rPr lang="ja-JP" altLang="en-US" sz="1100" dirty="0">
                <a:solidFill>
                  <a:schemeClr val="tx1"/>
                </a:solidFill>
                <a:latin typeface="ＭＳ Ｐゴシック" panose="020B0600070205080204" pitchFamily="50" charset="-128"/>
                <a:ea typeface="ＭＳ Ｐゴシック" panose="020B0600070205080204" pitchFamily="50" charset="-128"/>
              </a:rPr>
              <a:t>　・前回接種日が６月３０日　→　９月３０日以</a:t>
            </a:r>
            <a:r>
              <a:rPr lang="ja-JP" altLang="en-US" sz="1100" dirty="0">
                <a:latin typeface="ＭＳ Ｐゴシック" panose="020B0600070205080204" pitchFamily="50" charset="-128"/>
                <a:ea typeface="ＭＳ Ｐゴシック" panose="020B0600070205080204" pitchFamily="50" charset="-128"/>
              </a:rPr>
              <a:t>降の日であれば接種可能となる</a:t>
            </a:r>
            <a:r>
              <a:rPr lang="ja-JP" altLang="en-US" sz="1100" u="sng" dirty="0">
                <a:latin typeface="ＭＳ Ｐゴシック" panose="020B0600070205080204" pitchFamily="50" charset="-128"/>
                <a:ea typeface="ＭＳ Ｐゴシック" panose="020B0600070205080204" pitchFamily="50" charset="-128"/>
              </a:rPr>
              <a:t>見込み</a:t>
            </a:r>
            <a:r>
              <a:rPr lang="ja-JP" altLang="en-US" sz="1100" dirty="0">
                <a:latin typeface="ＭＳ Ｐゴシック" panose="020B0600070205080204" pitchFamily="50" charset="-128"/>
                <a:ea typeface="ＭＳ Ｐゴシック" panose="020B0600070205080204" pitchFamily="50" charset="-128"/>
              </a:rPr>
              <a:t>です。</a:t>
            </a:r>
            <a:endParaRPr lang="ja-JP" altLang="en-US" sz="1100" dirty="0">
              <a:solidFill>
                <a:schemeClr val="tx1"/>
              </a:solidFill>
              <a:latin typeface="ＭＳ Ｐゴシック" panose="020B0600070205080204" pitchFamily="50" charset="-128"/>
              <a:ea typeface="ＭＳ Ｐゴシック" panose="020B0600070205080204" pitchFamily="50" charset="-128"/>
            </a:endParaRPr>
          </a:p>
          <a:p>
            <a:pPr>
              <a:lnSpc>
                <a:spcPct val="120000"/>
              </a:lnSpc>
            </a:pPr>
            <a:r>
              <a:rPr lang="ja-JP" altLang="en-US" sz="1100" dirty="0">
                <a:latin typeface="ＭＳ Ｐゴシック" panose="020B0600070205080204" pitchFamily="50" charset="-128"/>
                <a:ea typeface="ＭＳ Ｐゴシック" panose="020B0600070205080204" pitchFamily="50" charset="-128"/>
              </a:rPr>
              <a:t>　</a:t>
            </a:r>
            <a:r>
              <a:rPr lang="ja-JP" altLang="en-US" sz="1100" dirty="0">
                <a:solidFill>
                  <a:srgbClr val="FF0000"/>
                </a:solidFill>
                <a:latin typeface="ＭＳ Ｐゴシック" panose="020B0600070205080204" pitchFamily="50" charset="-128"/>
                <a:ea typeface="ＭＳ Ｐゴシック" panose="020B0600070205080204" pitchFamily="50" charset="-128"/>
              </a:rPr>
              <a:t>・他の予防接種を受ける場合は、インフルエンザワクチン以外は原則として前後に１３日以上の間隔を</a:t>
            </a:r>
          </a:p>
          <a:p>
            <a:pPr>
              <a:lnSpc>
                <a:spcPct val="120000"/>
              </a:lnSpc>
            </a:pPr>
            <a:r>
              <a:rPr lang="ja-JP" altLang="en-US" sz="1100" dirty="0">
                <a:solidFill>
                  <a:srgbClr val="FF0000"/>
                </a:solidFill>
                <a:latin typeface="ＭＳ Ｐゴシック" panose="020B0600070205080204" pitchFamily="50" charset="-128"/>
                <a:ea typeface="ＭＳ Ｐゴシック" panose="020B0600070205080204" pitchFamily="50" charset="-128"/>
              </a:rPr>
              <a:t>　　空ける</a:t>
            </a:r>
            <a:r>
              <a:rPr lang="ja-JP" altLang="en-US" sz="1100" u="sng" dirty="0">
                <a:solidFill>
                  <a:srgbClr val="FF0000"/>
                </a:solidFill>
                <a:latin typeface="ＭＳ Ｐゴシック" panose="020B0600070205080204" pitchFamily="50" charset="-128"/>
                <a:ea typeface="ＭＳ Ｐゴシック" panose="020B0600070205080204" pitchFamily="50" charset="-128"/>
              </a:rPr>
              <a:t>見込み</a:t>
            </a:r>
            <a:r>
              <a:rPr lang="ja-JP" altLang="en-US" sz="1100" dirty="0">
                <a:solidFill>
                  <a:srgbClr val="FF0000"/>
                </a:solidFill>
                <a:latin typeface="ＭＳ Ｐゴシック" panose="020B0600070205080204" pitchFamily="50" charset="-128"/>
                <a:ea typeface="ＭＳ Ｐゴシック" panose="020B0600070205080204" pitchFamily="50" charset="-128"/>
              </a:rPr>
              <a:t>です。　</a:t>
            </a:r>
          </a:p>
          <a:p>
            <a:pPr>
              <a:lnSpc>
                <a:spcPct val="120000"/>
              </a:lnSpc>
            </a:pPr>
            <a:r>
              <a:rPr lang="ja-JP" altLang="en-US" sz="1100" dirty="0">
                <a:latin typeface="ＭＳ Ｐゴシック" panose="020B0600070205080204" pitchFamily="50" charset="-128"/>
                <a:ea typeface="ＭＳ Ｐゴシック" panose="020B0600070205080204" pitchFamily="50" charset="-128"/>
              </a:rPr>
              <a:t>　　</a:t>
            </a:r>
            <a:r>
              <a:rPr lang="ja-JP" altLang="en-US" sz="1100" u="none" dirty="0">
                <a:solidFill>
                  <a:srgbClr val="FF0000"/>
                </a:solidFill>
                <a:latin typeface="ＭＳ Ｐゴシック" panose="020B0600070205080204" pitchFamily="50" charset="-128"/>
                <a:ea typeface="ＭＳ Ｐゴシック" panose="020B0600070205080204" pitchFamily="50" charset="-128"/>
              </a:rPr>
              <a:t>※接種間隔は、国から確定情報が示された後、</a:t>
            </a:r>
            <a:r>
              <a:rPr kumimoji="1" lang="ja-JP" altLang="en-US" sz="1100" b="0" u="none" dirty="0">
                <a:solidFill>
                  <a:srgbClr val="FF0000"/>
                </a:solidFill>
                <a:latin typeface="ＭＳ Ｐゴシック"/>
                <a:ea typeface="ＭＳ Ｐゴシック"/>
              </a:rPr>
              <a:t>ホームページや安心・安全メール等でお知らせします。</a:t>
            </a:r>
            <a:endParaRPr lang="ja-JP" altLang="en-US" sz="1400" b="1" u="none" dirty="0">
              <a:solidFill>
                <a:srgbClr val="FF0000"/>
              </a:solidFill>
              <a:latin typeface="ＭＳ Ｐゴシック"/>
              <a:ea typeface="ＭＳ Ｐゴシック"/>
            </a:endParaRPr>
          </a:p>
          <a:p>
            <a:pPr>
              <a:lnSpc>
                <a:spcPct val="120000"/>
              </a:lnSpc>
            </a:pPr>
            <a:r>
              <a:rPr lang="ja-JP" altLang="en-US" sz="1200" b="1" dirty="0">
                <a:latin typeface="ＭＳ Ｐゴシック" panose="020B0600070205080204" pitchFamily="50" charset="-128"/>
                <a:ea typeface="ＭＳ Ｐゴシック" panose="020B0600070205080204" pitchFamily="50" charset="-128"/>
              </a:rPr>
              <a:t>ワクチンに関する説明書をよく読んでから接種してください。</a:t>
            </a:r>
            <a:endParaRPr lang="ja-JP" altLang="en-US" sz="1400" dirty="0"/>
          </a:p>
        </p:txBody>
      </p:sp>
      <p:sp>
        <p:nvSpPr>
          <p:cNvPr id="1148" name="図形 41"/>
          <p:cNvSpPr/>
          <p:nvPr/>
        </p:nvSpPr>
        <p:spPr>
          <a:xfrm>
            <a:off x="316956" y="2888383"/>
            <a:ext cx="6268158" cy="2550128"/>
          </a:xfrm>
          <a:prstGeom prst="roundRect">
            <a:avLst>
              <a:gd name="adj" fmla="val 7090"/>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endParaRPr lang="en-US" altLang="ja-JP" sz="1200" b="1" dirty="0">
              <a:latin typeface="ＭＳ Ｐゴシック" panose="020B0600070205080204" pitchFamily="50" charset="-128"/>
              <a:ea typeface="ＭＳ Ｐゴシック" panose="020B0600070205080204" pitchFamily="50" charset="-128"/>
            </a:endParaRPr>
          </a:p>
        </p:txBody>
      </p:sp>
      <p:sp>
        <p:nvSpPr>
          <p:cNvPr id="1149" name="正方形/長方形 50"/>
          <p:cNvSpPr/>
          <p:nvPr/>
        </p:nvSpPr>
        <p:spPr>
          <a:xfrm>
            <a:off x="390465" y="496958"/>
            <a:ext cx="6066416" cy="2084293"/>
          </a:xfrm>
          <a:prstGeom prst="rect">
            <a:avLst/>
          </a:prstGeom>
        </p:spPr>
        <p:txBody>
          <a:bodyPr wrap="square">
            <a:spAutoFit/>
          </a:bodyPr>
          <a:lstStyle/>
          <a:p>
            <a:pPr>
              <a:defRPr lang="ja-JP" altLang="en-US"/>
            </a:pPr>
            <a:r>
              <a:rPr lang="ja-JP" altLang="en-US" sz="1400" dirty="0">
                <a:solidFill>
                  <a:schemeClr val="tx1"/>
                </a:solidFill>
                <a:latin typeface="ＭＳ Ｐゴシック" panose="020B0600070205080204" pitchFamily="50" charset="-128"/>
                <a:ea typeface="ＭＳ Ｐゴシック" panose="020B0600070205080204" pitchFamily="50" charset="-128"/>
              </a:rPr>
              <a:t>　①</a:t>
            </a:r>
            <a:r>
              <a:rPr lang="ja-JP" altLang="en-US" sz="1400" dirty="0">
                <a:solidFill>
                  <a:schemeClr val="tx1"/>
                </a:solidFill>
                <a:latin typeface="HGS創英角ｺﾞｼｯｸUB" panose="020B0900000000000000" pitchFamily="50" charset="-128"/>
                <a:ea typeface="HGS創英角ｺﾞｼｯｸUB" panose="020B0900000000000000" pitchFamily="50" charset="-128"/>
              </a:rPr>
              <a:t>「予診票」  </a:t>
            </a:r>
            <a:r>
              <a:rPr lang="ja-JP" altLang="en-US" sz="1200" dirty="0">
                <a:solidFill>
                  <a:schemeClr val="tx1"/>
                </a:solidFill>
                <a:latin typeface="ＭＳ Ｐゴシック" panose="020B0600070205080204" pitchFamily="50" charset="-128"/>
                <a:ea typeface="ＭＳ Ｐゴシック" panose="020B0600070205080204" pitchFamily="50" charset="-128"/>
              </a:rPr>
              <a:t>･･･事前に必ず記入をお願いします。</a:t>
            </a:r>
            <a:endParaRPr lang="en-US" altLang="ja-JP" sz="1200" dirty="0">
              <a:solidFill>
                <a:schemeClr val="tx1"/>
              </a:solidFill>
              <a:latin typeface="ＭＳ Ｐゴシック" panose="020B0600070205080204" pitchFamily="50" charset="-128"/>
              <a:ea typeface="ＭＳ Ｐゴシック" panose="020B0600070205080204" pitchFamily="50" charset="-128"/>
            </a:endParaRPr>
          </a:p>
          <a:p>
            <a:pPr>
              <a:lnSpc>
                <a:spcPct val="110000"/>
              </a:lnSpc>
            </a:pPr>
            <a:endParaRPr lang="ja-JP" altLang="en-US" sz="400" dirty="0">
              <a:solidFill>
                <a:schemeClr val="tx1"/>
              </a:solidFill>
              <a:latin typeface="ＭＳ Ｐゴシック" panose="020B0600070205080204" pitchFamily="50" charset="-128"/>
              <a:ea typeface="ＭＳ Ｐゴシック" panose="020B0600070205080204" pitchFamily="50" charset="-128"/>
            </a:endParaRPr>
          </a:p>
          <a:p>
            <a:pPr>
              <a:lnSpc>
                <a:spcPct val="110000"/>
              </a:lnSpc>
            </a:pPr>
            <a:endParaRPr lang="ja-JP" altLang="en-US" sz="400" dirty="0">
              <a:solidFill>
                <a:schemeClr val="tx1"/>
              </a:solidFill>
              <a:latin typeface="ＭＳ Ｐゴシック" panose="020B0600070205080204" pitchFamily="50" charset="-128"/>
              <a:ea typeface="ＭＳ Ｐゴシック" panose="020B0600070205080204" pitchFamily="50" charset="-128"/>
            </a:endParaRPr>
          </a:p>
          <a:p>
            <a:pPr>
              <a:lnSpc>
                <a:spcPct val="110000"/>
              </a:lnSpc>
            </a:pPr>
            <a:endParaRPr lang="ja-JP" altLang="en-US" sz="400" dirty="0">
              <a:solidFill>
                <a:schemeClr val="tx1"/>
              </a:solidFill>
              <a:latin typeface="ＭＳ Ｐゴシック" panose="020B0600070205080204" pitchFamily="50" charset="-128"/>
              <a:ea typeface="ＭＳ Ｐゴシック" panose="020B0600070205080204" pitchFamily="50" charset="-128"/>
            </a:endParaRPr>
          </a:p>
          <a:p>
            <a:pPr>
              <a:lnSpc>
                <a:spcPct val="110000"/>
              </a:lnSpc>
            </a:pPr>
            <a:r>
              <a:rPr lang="ja-JP" altLang="en-US" sz="1400" dirty="0">
                <a:solidFill>
                  <a:schemeClr val="tx1"/>
                </a:solidFill>
                <a:latin typeface="ＭＳ Ｐゴシック" panose="020B0600070205080204" pitchFamily="50" charset="-128"/>
                <a:ea typeface="ＭＳ Ｐゴシック" panose="020B0600070205080204" pitchFamily="50" charset="-128"/>
              </a:rPr>
              <a:t>　②</a:t>
            </a:r>
            <a:r>
              <a:rPr lang="ja-JP" altLang="en-US" sz="1400" dirty="0">
                <a:solidFill>
                  <a:schemeClr val="tx1"/>
                </a:solidFill>
                <a:latin typeface="HGS創英角ｺﾞｼｯｸUB" panose="020B0900000000000000" pitchFamily="50" charset="-128"/>
                <a:ea typeface="HGS創英角ｺﾞｼｯｸUB" panose="020B0900000000000000" pitchFamily="50" charset="-128"/>
              </a:rPr>
              <a:t>「予防接種済証</a:t>
            </a:r>
            <a:r>
              <a:rPr lang="ja-JP" altLang="en-US" sz="1200" dirty="0">
                <a:solidFill>
                  <a:schemeClr val="tx1"/>
                </a:solidFill>
                <a:latin typeface="HGS創英角ｺﾞｼｯｸUB" panose="020B0900000000000000" pitchFamily="50" charset="-128"/>
                <a:ea typeface="HGS創英角ｺﾞｼｯｸUB" panose="020B0900000000000000" pitchFamily="50" charset="-128"/>
              </a:rPr>
              <a:t>（臨時接種）</a:t>
            </a:r>
            <a:r>
              <a:rPr lang="ja-JP" altLang="en-US" sz="1400" dirty="0">
                <a:solidFill>
                  <a:schemeClr val="tx1"/>
                </a:solidFill>
                <a:latin typeface="HGS創英角ｺﾞｼｯｸUB" panose="020B0900000000000000" pitchFamily="50" charset="-128"/>
                <a:ea typeface="HGS創英角ｺﾞｼｯｸUB" panose="020B0900000000000000" pitchFamily="50" charset="-128"/>
              </a:rPr>
              <a:t>」</a:t>
            </a:r>
            <a:r>
              <a:rPr lang="ja-JP" altLang="en-US" sz="1200" dirty="0">
                <a:solidFill>
                  <a:schemeClr val="tx1"/>
                </a:solidFill>
                <a:latin typeface="ＭＳ Ｐゴシック" panose="020B0600070205080204" pitchFamily="50" charset="-128"/>
                <a:ea typeface="ＭＳ Ｐゴシック" panose="020B0600070205080204" pitchFamily="50" charset="-128"/>
              </a:rPr>
              <a:t>･･･</a:t>
            </a:r>
            <a:r>
              <a:rPr lang="ja-JP" altLang="en-US" sz="1200" u="sng" dirty="0">
                <a:solidFill>
                  <a:schemeClr val="tx1"/>
                </a:solidFill>
                <a:latin typeface="ＭＳ Ｐゴシック" panose="020B0600070205080204" pitchFamily="50" charset="-128"/>
                <a:ea typeface="ＭＳ Ｐゴシック" panose="020B0600070205080204" pitchFamily="50" charset="-128"/>
              </a:rPr>
              <a:t>左上に宛名</a:t>
            </a:r>
            <a:r>
              <a:rPr lang="ja-JP" altLang="en-US" sz="1200" dirty="0">
                <a:solidFill>
                  <a:schemeClr val="tx1"/>
                </a:solidFill>
                <a:latin typeface="ＭＳ Ｐゴシック" panose="020B0600070205080204" pitchFamily="50" charset="-128"/>
                <a:ea typeface="ＭＳ Ｐゴシック" panose="020B0600070205080204" pitchFamily="50" charset="-128"/>
              </a:rPr>
              <a:t>が書かれた書類です。</a:t>
            </a:r>
            <a:endParaRPr lang="en-US" altLang="ja-JP" sz="1200" dirty="0">
              <a:solidFill>
                <a:schemeClr val="tx1"/>
              </a:solidFill>
              <a:latin typeface="ＭＳ Ｐゴシック" panose="020B0600070205080204" pitchFamily="50" charset="-128"/>
              <a:ea typeface="ＭＳ Ｐゴシック" panose="020B0600070205080204" pitchFamily="50" charset="-128"/>
            </a:endParaRPr>
          </a:p>
          <a:p>
            <a:pPr>
              <a:lnSpc>
                <a:spcPct val="110000"/>
              </a:lnSpc>
            </a:pPr>
            <a:r>
              <a:rPr lang="ja-JP" altLang="en-US" sz="1400" dirty="0">
                <a:solidFill>
                  <a:schemeClr val="tx1"/>
                </a:solidFill>
                <a:latin typeface="ＭＳ Ｐゴシック" panose="020B0600070205080204" pitchFamily="50" charset="-128"/>
                <a:ea typeface="ＭＳ Ｐゴシック" panose="020B0600070205080204" pitchFamily="50" charset="-128"/>
              </a:rPr>
              <a:t>　③</a:t>
            </a:r>
            <a:r>
              <a:rPr lang="ja-JP" altLang="en-US" sz="1400" dirty="0">
                <a:solidFill>
                  <a:schemeClr val="tx1"/>
                </a:solidFill>
                <a:latin typeface="HGS創英角ｺﾞｼｯｸUB" panose="020B0900000000000000" pitchFamily="50" charset="-128"/>
                <a:ea typeface="HGS創英角ｺﾞｼｯｸUB" panose="020B0900000000000000" pitchFamily="50" charset="-128"/>
              </a:rPr>
              <a:t>本人確認書類</a:t>
            </a:r>
            <a:r>
              <a:rPr lang="ja-JP" altLang="en-US" sz="1200" b="1" dirty="0">
                <a:solidFill>
                  <a:schemeClr val="tx1"/>
                </a:solidFill>
                <a:latin typeface="ＭＳ Ｐゴシック" panose="020B0600070205080204" pitchFamily="50" charset="-128"/>
                <a:ea typeface="ＭＳ Ｐゴシック" panose="020B0600070205080204" pitchFamily="50" charset="-128"/>
              </a:rPr>
              <a:t>（健康保険証・運転免許証・マイナンバーカード 等）</a:t>
            </a:r>
            <a:endParaRPr lang="en-US" altLang="ja-JP" sz="1400" b="1" dirty="0">
              <a:solidFill>
                <a:schemeClr val="tx1"/>
              </a:solidFill>
              <a:latin typeface="ＭＳ Ｐゴシック" panose="020B0600070205080204" pitchFamily="50" charset="-128"/>
              <a:ea typeface="ＭＳ Ｐゴシック" panose="020B0600070205080204" pitchFamily="50" charset="-128"/>
            </a:endParaRPr>
          </a:p>
          <a:p>
            <a:pPr>
              <a:lnSpc>
                <a:spcPct val="110000"/>
              </a:lnSpc>
            </a:pPr>
            <a:r>
              <a:rPr lang="en-US" altLang="ja-JP" sz="1200" dirty="0">
                <a:solidFill>
                  <a:schemeClr val="tx1"/>
                </a:solidFill>
                <a:latin typeface="ＭＳ Ｐゴシック" panose="020B0600070205080204" pitchFamily="50" charset="-128"/>
                <a:ea typeface="ＭＳ Ｐゴシック" panose="020B0600070205080204" pitchFamily="50" charset="-128"/>
              </a:rPr>
              <a:t>　　　</a:t>
            </a:r>
            <a:r>
              <a:rPr lang="en-US" altLang="ja-JP" sz="1100" dirty="0">
                <a:solidFill>
                  <a:schemeClr val="tx1"/>
                </a:solidFill>
                <a:latin typeface="ＭＳ Ｐゴシック" panose="020B0600070205080204" pitchFamily="50" charset="-128"/>
                <a:ea typeface="ＭＳ Ｐゴシック" panose="020B0600070205080204" pitchFamily="50" charset="-128"/>
              </a:rPr>
              <a:t>※</a:t>
            </a:r>
            <a:r>
              <a:rPr lang="ja-JP" altLang="en-US" sz="1100" dirty="0">
                <a:solidFill>
                  <a:schemeClr val="tx1"/>
                </a:solidFill>
                <a:latin typeface="ＭＳ Ｐゴシック" panose="020B0600070205080204" pitchFamily="50" charset="-128"/>
                <a:ea typeface="ＭＳ Ｐゴシック" panose="020B0600070205080204" pitchFamily="50" charset="-128"/>
              </a:rPr>
              <a:t>氏名・生年月日・住所が確認できるものをご持参ください</a:t>
            </a:r>
            <a:r>
              <a:rPr lang="en-US" altLang="ja-JP" sz="1100" dirty="0">
                <a:solidFill>
                  <a:schemeClr val="tx1"/>
                </a:solidFill>
                <a:latin typeface="ＭＳ Ｐゴシック" panose="020B0600070205080204" pitchFamily="50" charset="-128"/>
                <a:ea typeface="ＭＳ Ｐゴシック" panose="020B0600070205080204" pitchFamily="50" charset="-128"/>
              </a:rPr>
              <a:t>.</a:t>
            </a:r>
            <a:endParaRPr dirty="0">
              <a:solidFill>
                <a:schemeClr val="tx1"/>
              </a:solidFill>
            </a:endParaRPr>
          </a:p>
          <a:p>
            <a:pPr>
              <a:lnSpc>
                <a:spcPct val="110000"/>
              </a:lnSpc>
            </a:pPr>
            <a:r>
              <a:rPr lang="ja-JP" altLang="en-US" sz="1200" dirty="0">
                <a:solidFill>
                  <a:schemeClr val="tx1"/>
                </a:solidFill>
                <a:latin typeface="ＭＳ Ｐゴシック" panose="020B0600070205080204" pitchFamily="50" charset="-128"/>
                <a:ea typeface="ＭＳ Ｐゴシック" panose="020B0600070205080204" pitchFamily="50" charset="-128"/>
              </a:rPr>
              <a:t>　　　</a:t>
            </a:r>
            <a:r>
              <a:rPr lang="en-US" altLang="ja-JP" sz="1100" dirty="0">
                <a:solidFill>
                  <a:schemeClr val="tx1"/>
                </a:solidFill>
                <a:latin typeface="ＭＳ Ｐゴシック" panose="020B0600070205080204" pitchFamily="50" charset="-128"/>
                <a:ea typeface="ＭＳ Ｐゴシック" panose="020B0600070205080204" pitchFamily="50" charset="-128"/>
              </a:rPr>
              <a:t>※</a:t>
            </a:r>
            <a:r>
              <a:rPr lang="ja-JP" altLang="en-US" sz="1100" dirty="0">
                <a:solidFill>
                  <a:schemeClr val="tx1"/>
                </a:solidFill>
                <a:latin typeface="ＭＳ Ｐゴシック" panose="020B0600070205080204" pitchFamily="50" charset="-128"/>
                <a:ea typeface="ＭＳ Ｐゴシック" panose="020B0600070205080204" pitchFamily="50" charset="-128"/>
              </a:rPr>
              <a:t>万が一、副反応が起きた場合は健康保険証が必要となります。</a:t>
            </a:r>
            <a:endParaRPr lang="en-US" altLang="ja-JP" sz="1200" dirty="0">
              <a:solidFill>
                <a:schemeClr val="tx1"/>
              </a:solidFill>
              <a:latin typeface="ＭＳ Ｐゴシック" panose="020B0600070205080204" pitchFamily="50" charset="-128"/>
              <a:ea typeface="ＭＳ Ｐゴシック" panose="020B0600070205080204" pitchFamily="50" charset="-128"/>
            </a:endParaRPr>
          </a:p>
          <a:p>
            <a:pPr>
              <a:lnSpc>
                <a:spcPct val="110000"/>
              </a:lnSpc>
            </a:pPr>
            <a:endParaRPr lang="ja-JP" altLang="en-US" sz="900" dirty="0">
              <a:solidFill>
                <a:schemeClr val="tx1"/>
              </a:solidFill>
              <a:latin typeface="ＭＳ Ｐゴシック" panose="020B0600070205080204" pitchFamily="50" charset="-128"/>
              <a:ea typeface="ＭＳ Ｐゴシック" panose="020B0600070205080204" pitchFamily="50" charset="-128"/>
            </a:endParaRPr>
          </a:p>
          <a:p>
            <a:pPr>
              <a:lnSpc>
                <a:spcPct val="110000"/>
              </a:lnSpc>
            </a:pPr>
            <a:endParaRPr lang="ja-JP" altLang="en-US" sz="900" dirty="0">
              <a:solidFill>
                <a:schemeClr val="tx1"/>
              </a:solidFill>
              <a:latin typeface="ＭＳ Ｐゴシック" panose="020B0600070205080204" pitchFamily="50" charset="-128"/>
              <a:ea typeface="ＭＳ Ｐゴシック" panose="020B0600070205080204" pitchFamily="50" charset="-128"/>
            </a:endParaRPr>
          </a:p>
          <a:p>
            <a:pPr>
              <a:lnSpc>
                <a:spcPct val="110000"/>
              </a:lnSpc>
            </a:pPr>
            <a:endParaRPr lang="ja-JP" altLang="en-US" sz="900" dirty="0">
              <a:solidFill>
                <a:schemeClr val="tx1"/>
              </a:solidFill>
              <a:latin typeface="ＭＳ Ｐゴシック" panose="020B0600070205080204" pitchFamily="50" charset="-128"/>
              <a:ea typeface="ＭＳ Ｐゴシック" panose="020B0600070205080204" pitchFamily="50" charset="-128"/>
            </a:endParaRPr>
          </a:p>
          <a:p>
            <a:pPr>
              <a:lnSpc>
                <a:spcPct val="110000"/>
              </a:lnSpc>
            </a:pPr>
            <a:r>
              <a:rPr lang="ja-JP" altLang="en-US" sz="1400" b="0" dirty="0">
                <a:solidFill>
                  <a:schemeClr val="tx1"/>
                </a:solidFill>
                <a:latin typeface="ＤＨＰ特太ゴシック体"/>
                <a:ea typeface="ＤＨＰ特太ゴシック体"/>
              </a:rPr>
              <a:t>　　5～11歳の小児は、母子健康手帳も持参してください。</a:t>
            </a:r>
            <a:endParaRPr lang="ja-JP" altLang="en-US" sz="1100" b="0" dirty="0">
              <a:solidFill>
                <a:schemeClr val="tx1"/>
              </a:solidFill>
              <a:latin typeface="ＤＨＰ特太ゴシック体"/>
              <a:ea typeface="ＤＨＰ特太ゴシック体"/>
            </a:endParaRPr>
          </a:p>
        </p:txBody>
      </p:sp>
      <p:sp>
        <p:nvSpPr>
          <p:cNvPr id="1150" name="図形 65"/>
          <p:cNvSpPr/>
          <p:nvPr/>
        </p:nvSpPr>
        <p:spPr>
          <a:xfrm>
            <a:off x="318378" y="509035"/>
            <a:ext cx="6215493" cy="2050881"/>
          </a:xfrm>
          <a:prstGeom prst="roundRect">
            <a:avLst>
              <a:gd name="adj" fmla="val 7851"/>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p>
        </p:txBody>
      </p:sp>
      <p:pic>
        <p:nvPicPr>
          <p:cNvPr id="1151" name="図 48"/>
          <p:cNvPicPr>
            <a:picLocks noChangeAspect="1"/>
          </p:cNvPicPr>
          <p:nvPr/>
        </p:nvPicPr>
        <p:blipFill>
          <a:blip r:embed="rId3">
            <a:extLst>
              <a:ext uri="{BEBA8EAE-BF5A-486C-A8C5-ECC9F3942E4B}">
                <a14:imgProps xmlns:a14="http://schemas.microsoft.com/office/drawing/2010/main">
                  <a14:imgLayer r:embed="rId4">
                    <a14:imgEffect>
                      <a14:saturation sat="0"/>
                    </a14:imgEffect>
                    <a14:imgEffect>
                      <a14:brightnessContrast bright="-9000" contrast="1000"/>
                    </a14:imgEffect>
                  </a14:imgLayer>
                </a14:imgProps>
              </a:ext>
            </a:extLst>
          </a:blip>
          <a:stretch>
            <a:fillRect/>
          </a:stretch>
        </p:blipFill>
        <p:spPr>
          <a:xfrm>
            <a:off x="5745356" y="2022526"/>
            <a:ext cx="707644" cy="707644"/>
          </a:xfrm>
          <a:prstGeom prst="rect">
            <a:avLst/>
          </a:prstGeom>
          <a:solidFill>
            <a:schemeClr val="bg1"/>
          </a:solidFill>
        </p:spPr>
      </p:pic>
      <p:sp>
        <p:nvSpPr>
          <p:cNvPr id="1152" name="テキスト 42"/>
          <p:cNvSpPr txBox="1"/>
          <p:nvPr/>
        </p:nvSpPr>
        <p:spPr>
          <a:xfrm>
            <a:off x="693000" y="720559"/>
            <a:ext cx="5767807" cy="260717"/>
          </a:xfrm>
          <a:prstGeom prst="rect">
            <a:avLst/>
          </a:prstGeom>
        </p:spPr>
        <p:txBody>
          <a:bodyPr wrap="square">
            <a:spAutoFit/>
          </a:bodyPr>
          <a:lstStyle/>
          <a:p>
            <a:pPr>
              <a:defRPr lang="ja-JP" altLang="en-US"/>
            </a:pPr>
            <a:r>
              <a:rPr lang="ja-JP" altLang="en-US" sz="1100" dirty="0">
                <a:solidFill>
                  <a:schemeClr val="tx1"/>
                </a:solidFill>
                <a:latin typeface="ＭＳ Ｐゴシック" panose="020B0600070205080204" pitchFamily="50" charset="-128"/>
                <a:ea typeface="ＭＳ Ｐゴシック" panose="020B0600070205080204" pitchFamily="50" charset="-128"/>
              </a:rPr>
              <a:t>※接種当日に医師による「予診のみ」になって予診票を使用した場合は再発行が必要です。</a:t>
            </a:r>
            <a:endParaRPr lang="ja-JP" altLang="en-US" sz="1200" dirty="0">
              <a:solidFill>
                <a:schemeClr val="tx1"/>
              </a:solidFill>
              <a:latin typeface="ＭＳ Ｐゴシック" panose="020B0600070205080204" pitchFamily="50" charset="-128"/>
              <a:ea typeface="ＭＳ Ｐゴシック" panose="020B0600070205080204" pitchFamily="50" charset="-128"/>
            </a:endParaRPr>
          </a:p>
        </p:txBody>
      </p:sp>
      <p:sp>
        <p:nvSpPr>
          <p:cNvPr id="1156" name="四角形 51"/>
          <p:cNvSpPr/>
          <p:nvPr/>
        </p:nvSpPr>
        <p:spPr>
          <a:xfrm>
            <a:off x="289525" y="6133036"/>
            <a:ext cx="6275942" cy="2183811"/>
          </a:xfrm>
          <a:prstGeom prst="rect">
            <a:avLst/>
          </a:prstGeom>
        </p:spPr>
        <p:txBody>
          <a:bodyPr>
            <a:normAutofit fontScale="25000" lnSpcReduction="20000"/>
          </a:bodyPr>
          <a:lst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a:lstStyle>
          <a:p>
            <a:pPr marL="0" indent="0">
              <a:buNone/>
            </a:pPr>
            <a:r>
              <a:rPr kumimoji="1" lang="ja-JP" altLang="en-US" sz="4200" b="1" dirty="0">
                <a:solidFill>
                  <a:schemeClr val="tx1"/>
                </a:solidFill>
                <a:latin typeface="ＭＳ Ｐゴシック" panose="020B0600070205080204" pitchFamily="50" charset="-128"/>
                <a:ea typeface="ＭＳ Ｐゴシック" panose="020B0600070205080204" pitchFamily="50" charset="-128"/>
              </a:rPr>
              <a:t>【接種を受ける際の同意】</a:t>
            </a:r>
            <a:endParaRPr kumimoji="1" lang="ja-JP" altLang="en-US" sz="4200" dirty="0">
              <a:solidFill>
                <a:schemeClr val="tx1"/>
              </a:solidFill>
              <a:latin typeface="ＭＳ Ｐゴシック" panose="020B0600070205080204" pitchFamily="50" charset="-128"/>
              <a:ea typeface="ＭＳ Ｐゴシック" panose="020B0600070205080204" pitchFamily="50" charset="-128"/>
            </a:endParaRPr>
          </a:p>
          <a:p>
            <a:pPr marL="0" indent="0">
              <a:buNone/>
            </a:pPr>
            <a:r>
              <a:rPr kumimoji="1" lang="ja-JP" altLang="en-US" sz="4000" dirty="0">
                <a:solidFill>
                  <a:schemeClr val="tx1"/>
                </a:solidFill>
                <a:latin typeface="ＭＳ Ｐゴシック" panose="020B0600070205080204" pitchFamily="50" charset="-128"/>
                <a:ea typeface="ＭＳ Ｐゴシック" panose="020B0600070205080204" pitchFamily="50" charset="-128"/>
              </a:rPr>
              <a:t>　●接種については予防接種による感染症予防の効果と副反応のリスクの双方について理解した上で、自らの</a:t>
            </a:r>
          </a:p>
          <a:p>
            <a:pPr marL="0" indent="0">
              <a:buNone/>
            </a:pPr>
            <a:r>
              <a:rPr kumimoji="1" lang="ja-JP" altLang="en-US" sz="4000" dirty="0">
                <a:solidFill>
                  <a:schemeClr val="tx1"/>
                </a:solidFill>
                <a:latin typeface="ＭＳ Ｐゴシック" panose="020B0600070205080204" pitchFamily="50" charset="-128"/>
                <a:ea typeface="ＭＳ Ｐゴシック" panose="020B0600070205080204" pitchFamily="50" charset="-128"/>
              </a:rPr>
              <a:t>　　意思で接種を受けてください。</a:t>
            </a:r>
            <a:endParaRPr sz="4000">
              <a:solidFill>
                <a:schemeClr val="tx1"/>
              </a:solidFill>
            </a:endParaRPr>
          </a:p>
          <a:p>
            <a:pPr marL="0" indent="0">
              <a:buNone/>
            </a:pPr>
            <a:r>
              <a:rPr kumimoji="1" lang="ja-JP" altLang="en-US" sz="4000" dirty="0">
                <a:solidFill>
                  <a:schemeClr val="tx1"/>
                </a:solidFill>
                <a:latin typeface="ＭＳ Ｐゴシック" panose="020B0600070205080204" pitchFamily="50" charset="-128"/>
                <a:ea typeface="ＭＳ Ｐゴシック" panose="020B0600070205080204" pitchFamily="50" charset="-128"/>
              </a:rPr>
              <a:t>　●受ける方の同意なく接種が行われることはありません。</a:t>
            </a:r>
          </a:p>
          <a:p>
            <a:pPr marL="0" indent="0">
              <a:buNone/>
            </a:pPr>
            <a:r>
              <a:rPr kumimoji="1" lang="ja-JP" altLang="en-US" sz="4000" dirty="0">
                <a:solidFill>
                  <a:schemeClr val="tx1"/>
                </a:solidFill>
                <a:latin typeface="ＭＳ Ｐゴシック" panose="020B0600070205080204" pitchFamily="50" charset="-128"/>
                <a:ea typeface="ＭＳ Ｐゴシック" panose="020B0600070205080204" pitchFamily="50" charset="-128"/>
              </a:rPr>
              <a:t>　●職場や学校、周りの方に接種を強制したり、接種を受けていない方に差別的な扱いをすることがないようお願い</a:t>
            </a:r>
          </a:p>
          <a:p>
            <a:pPr marL="0" indent="0">
              <a:buNone/>
            </a:pPr>
            <a:r>
              <a:rPr kumimoji="1" lang="ja-JP" altLang="en-US" sz="4000" dirty="0">
                <a:solidFill>
                  <a:schemeClr val="tx1"/>
                </a:solidFill>
                <a:latin typeface="ＭＳ Ｐゴシック" panose="020B0600070205080204" pitchFamily="50" charset="-128"/>
                <a:ea typeface="ＭＳ Ｐゴシック" panose="020B0600070205080204" pitchFamily="50" charset="-128"/>
              </a:rPr>
              <a:t>　　します。</a:t>
            </a:r>
          </a:p>
          <a:p>
            <a:pPr marL="0" indent="0">
              <a:buNone/>
            </a:pP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p>
            <a:pPr marL="0" indent="0">
              <a:buNone/>
            </a:pPr>
            <a:r>
              <a:rPr kumimoji="1" lang="ja-JP" altLang="en-US" sz="4200" b="1" dirty="0">
                <a:solidFill>
                  <a:schemeClr val="tx1"/>
                </a:solidFill>
                <a:latin typeface="ＭＳ Ｐゴシック" panose="020B0600070205080204" pitchFamily="50" charset="-128"/>
                <a:ea typeface="ＭＳ Ｐゴシック" panose="020B0600070205080204" pitchFamily="50" charset="-128"/>
              </a:rPr>
              <a:t>【その他】</a:t>
            </a:r>
            <a:endParaRPr>
              <a:solidFill>
                <a:schemeClr val="tx1"/>
              </a:solidFill>
            </a:endParaRPr>
          </a:p>
          <a:p>
            <a:pPr marL="0" indent="0">
              <a:buNone/>
            </a:pPr>
            <a:r>
              <a:rPr kumimoji="1" lang="ja-JP" altLang="en-US" sz="4000" dirty="0">
                <a:solidFill>
                  <a:schemeClr val="tx1"/>
                </a:solidFill>
                <a:latin typeface="ＭＳ Ｐゴシック" panose="020B0600070205080204" pitchFamily="50" charset="-128"/>
                <a:ea typeface="ＭＳ Ｐゴシック" panose="020B0600070205080204" pitchFamily="50" charset="-128"/>
              </a:rPr>
              <a:t>　●ワクチン接種後に健康被害が生じたときは、予防接種法に基づく救済を受けることができます。</a:t>
            </a:r>
            <a:endParaRPr sz="4000">
              <a:solidFill>
                <a:schemeClr val="tx1"/>
              </a:solidFill>
            </a:endParaRPr>
          </a:p>
          <a:p>
            <a:pPr marL="0" indent="0">
              <a:buNone/>
            </a:pPr>
            <a:r>
              <a:rPr kumimoji="1" lang="ja-JP" altLang="en-US" sz="4000" dirty="0">
                <a:solidFill>
                  <a:schemeClr val="tx1"/>
                </a:solidFill>
                <a:latin typeface="ＭＳ Ｐゴシック" panose="020B0600070205080204" pitchFamily="50" charset="-128"/>
                <a:ea typeface="ＭＳ Ｐゴシック" panose="020B0600070205080204" pitchFamily="50" charset="-128"/>
              </a:rPr>
              <a:t>　●ワクチン接種による詐欺に注意してください。ワクチン接種に関してお金や個人情報を電話で求めることは</a:t>
            </a:r>
            <a:endParaRPr sz="4000">
              <a:solidFill>
                <a:schemeClr val="tx1"/>
              </a:solidFill>
            </a:endParaRPr>
          </a:p>
          <a:p>
            <a:pPr marL="0" indent="0">
              <a:buNone/>
            </a:pPr>
            <a:r>
              <a:rPr kumimoji="1" lang="ja-JP" altLang="en-US" sz="4000" dirty="0">
                <a:solidFill>
                  <a:schemeClr val="tx1"/>
                </a:solidFill>
                <a:latin typeface="ＭＳ Ｐゴシック" panose="020B0600070205080204" pitchFamily="50" charset="-128"/>
                <a:ea typeface="ＭＳ Ｐゴシック" panose="020B0600070205080204" pitchFamily="50" charset="-128"/>
              </a:rPr>
              <a:t>　　ありません。　　　　　　　　　　　　　　　　　　　　　　　　　　　　　　　　　　　　　　出典：厚生労働省ホームページより</a:t>
            </a:r>
          </a:p>
          <a:p>
            <a:pPr marL="0" indent="0">
              <a:buNone/>
            </a:pP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a:p>
            <a:pPr marL="0" indent="0">
              <a:buNone/>
            </a:pPr>
            <a:r>
              <a:rPr kumimoji="1" lang="ja-JP" altLang="en-US" sz="4200" b="1" dirty="0">
                <a:solidFill>
                  <a:schemeClr val="tx1"/>
                </a:solidFill>
                <a:latin typeface="ＭＳ Ｐゴシック" panose="020B0600070205080204" pitchFamily="50" charset="-128"/>
                <a:ea typeface="ＭＳ Ｐゴシック" panose="020B0600070205080204" pitchFamily="50" charset="-128"/>
              </a:rPr>
              <a:t>【その他の問い合わせ】</a:t>
            </a:r>
            <a:endParaRPr kumimoji="1" lang="ja-JP" altLang="en-US" sz="4200" dirty="0">
              <a:solidFill>
                <a:schemeClr val="tx1"/>
              </a:solidFill>
              <a:latin typeface="ＭＳ Ｐゴシック" panose="020B0600070205080204" pitchFamily="50" charset="-128"/>
              <a:ea typeface="ＭＳ Ｐゴシック" panose="020B0600070205080204" pitchFamily="50" charset="-128"/>
            </a:endParaRPr>
          </a:p>
          <a:p>
            <a:pPr marL="0" indent="0">
              <a:buNone/>
            </a:pPr>
            <a:r>
              <a:rPr lang="ja-JP" altLang="en-US" sz="4000" u="none" dirty="0">
                <a:solidFill>
                  <a:schemeClr val="tx1"/>
                </a:solidFill>
                <a:latin typeface="ＭＳ Ｐゴシック" panose="020B0600070205080204" pitchFamily="50" charset="-128"/>
                <a:ea typeface="ＭＳ Ｐゴシック" panose="020B0600070205080204" pitchFamily="50" charset="-128"/>
              </a:rPr>
              <a:t>　　</a:t>
            </a:r>
            <a:r>
              <a:rPr lang="ja-JP" altLang="en-US" sz="4000" b="0" u="none" dirty="0">
                <a:solidFill>
                  <a:schemeClr val="tx1"/>
                </a:solidFill>
                <a:latin typeface="ＭＳ Ｐゴシック" panose="020B0600070205080204" pitchFamily="50" charset="-128"/>
                <a:ea typeface="ＭＳ Ｐゴシック" panose="020B0600070205080204" pitchFamily="50" charset="-128"/>
              </a:rPr>
              <a:t>医学的知見が必要となる専門的な相談は埼玉県新型コロナワクチン専門相談窓口へお問い合わせください。</a:t>
            </a:r>
            <a:endParaRPr kumimoji="1" lang="ja-JP" altLang="en-US" dirty="0">
              <a:solidFill>
                <a:schemeClr val="tx1"/>
              </a:solidFill>
            </a:endParaRPr>
          </a:p>
          <a:p>
            <a:pPr marL="0" indent="0">
              <a:buNone/>
            </a:pPr>
            <a:r>
              <a:rPr lang="ja-JP" altLang="en-US" sz="4000" b="0" u="none" dirty="0">
                <a:solidFill>
                  <a:schemeClr val="tx1"/>
                </a:solidFill>
                <a:latin typeface="ＭＳ Ｐゴシック" panose="020B0600070205080204" pitchFamily="50" charset="-128"/>
                <a:ea typeface="ＭＳ Ｐゴシック" panose="020B0600070205080204" pitchFamily="50" charset="-128"/>
              </a:rPr>
              <a:t>　また、</a:t>
            </a:r>
            <a:r>
              <a:rPr kumimoji="1" lang="ja-JP" altLang="en-US" sz="4000" b="0" dirty="0">
                <a:solidFill>
                  <a:schemeClr val="tx1"/>
                </a:solidFill>
                <a:latin typeface="ＭＳ Ｐゴシック" panose="020B0600070205080204" pitchFamily="50" charset="-128"/>
                <a:ea typeface="ＭＳ Ｐゴシック" panose="020B0600070205080204" pitchFamily="50" charset="-128"/>
              </a:rPr>
              <a:t>ワクチンの詳しい情報については厚生労働省のコールセンターやホームページをご利用ください。</a:t>
            </a:r>
            <a:endParaRPr lang="ja-JP" altLang="en-US" sz="4000" b="0" u="none" dirty="0">
              <a:solidFill>
                <a:schemeClr val="tx1"/>
              </a:solidFill>
              <a:latin typeface="ＭＳ Ｐゴシック" panose="020B0600070205080204" pitchFamily="50" charset="-128"/>
              <a:ea typeface="ＭＳ Ｐゴシック" panose="020B0600070205080204" pitchFamily="50" charset="-128"/>
            </a:endParaRPr>
          </a:p>
        </p:txBody>
      </p:sp>
      <p:sp>
        <p:nvSpPr>
          <p:cNvPr id="1157" name="テキスト ボックス 53"/>
          <p:cNvSpPr txBox="1"/>
          <p:nvPr/>
        </p:nvSpPr>
        <p:spPr>
          <a:xfrm>
            <a:off x="323924" y="8316847"/>
            <a:ext cx="6207143" cy="1060936"/>
          </a:xfrm>
          <a:prstGeom prst="rect">
            <a:avLst/>
          </a:prstGeom>
          <a:noFill/>
          <a:ln>
            <a:solidFill>
              <a:schemeClr val="tx1"/>
            </a:solidFill>
          </a:ln>
        </p:spPr>
        <p:txBody>
          <a:bodyPr wrap="square" rtlCol="0">
            <a:spAutoFit/>
          </a:bodyPr>
          <a:lstStyle/>
          <a:p>
            <a:r>
              <a:rPr lang="ja-JP" altLang="en-US" sz="1050" dirty="0">
                <a:latin typeface="ＭＳ Ｐゴシック" panose="020B0600070205080204" pitchFamily="50" charset="-128"/>
                <a:ea typeface="ＭＳ Ｐゴシック" panose="020B0600070205080204" pitchFamily="50" charset="-128"/>
              </a:rPr>
              <a:t>＜埼玉県新型コロナワクチン専門相談窓口＞</a:t>
            </a:r>
          </a:p>
          <a:p>
            <a:r>
              <a:rPr lang="ja-JP" altLang="en-US" sz="1050" b="1" dirty="0">
                <a:latin typeface="ＭＳ Ｐゴシック" panose="020B0600070205080204" pitchFamily="50" charset="-128"/>
                <a:ea typeface="ＭＳ Ｐゴシック" panose="020B0600070205080204" pitchFamily="50" charset="-128"/>
              </a:rPr>
              <a:t>　 ☎ </a:t>
            </a:r>
            <a:r>
              <a:rPr lang="ja-JP" altLang="en-US" sz="1050" dirty="0">
                <a:latin typeface="ＭＳ Ｐゴシック" panose="020B0600070205080204" pitchFamily="50" charset="-128"/>
                <a:ea typeface="ＭＳ Ｐゴシック" panose="020B0600070205080204" pitchFamily="50" charset="-128"/>
              </a:rPr>
              <a:t>０５７０－０３３－２２６　（24時間、土日・祝日も対応）</a:t>
            </a:r>
          </a:p>
          <a:p>
            <a:r>
              <a:rPr lang="ja-JP" altLang="en-US" sz="1050" dirty="0">
                <a:latin typeface="ＭＳ Ｐゴシック" panose="020B0600070205080204" pitchFamily="50" charset="-128"/>
                <a:ea typeface="ＭＳ Ｐゴシック" panose="020B0600070205080204" pitchFamily="50" charset="-128"/>
              </a:rPr>
              <a:t>＜厚生労働省新型コロナワクチンコールセンター＞</a:t>
            </a:r>
          </a:p>
          <a:p>
            <a:r>
              <a:rPr lang="ja-JP" altLang="en-US" sz="1050" dirty="0">
                <a:latin typeface="ＭＳ Ｐゴシック" panose="020B0600070205080204" pitchFamily="50" charset="-128"/>
                <a:ea typeface="ＭＳ Ｐゴシック" panose="020B0600070205080204" pitchFamily="50" charset="-128"/>
              </a:rPr>
              <a:t>　</a:t>
            </a:r>
            <a:r>
              <a:rPr lang="ja-JP" altLang="en-US" sz="1050" b="1" dirty="0">
                <a:latin typeface="ＭＳ Ｐゴシック" panose="020B0600070205080204" pitchFamily="50" charset="-128"/>
                <a:ea typeface="ＭＳ Ｐゴシック" panose="020B0600070205080204" pitchFamily="50" charset="-128"/>
              </a:rPr>
              <a:t> ☎ </a:t>
            </a:r>
            <a:r>
              <a:rPr lang="ja-JP" altLang="en-US" sz="1050" dirty="0">
                <a:latin typeface="ＭＳ Ｐゴシック" panose="020B0600070205080204" pitchFamily="50" charset="-128"/>
                <a:ea typeface="ＭＳ Ｐゴシック" panose="020B0600070205080204" pitchFamily="50" charset="-128"/>
              </a:rPr>
              <a:t>０１２０－７６１－７７０（フリーダイヤル）　　＊受付時間：９時００分～２１時００分（土日・祝日も実施）</a:t>
            </a:r>
          </a:p>
          <a:p>
            <a:r>
              <a:rPr lang="ja-JP" altLang="en-US" sz="1050" dirty="0">
                <a:latin typeface="ＭＳ Ｐゴシック" panose="020B0600070205080204" pitchFamily="50" charset="-128"/>
                <a:ea typeface="ＭＳ Ｐゴシック" panose="020B0600070205080204" pitchFamily="50" charset="-128"/>
              </a:rPr>
              <a:t>＜新型コロナウイルス感染症に関する厚生労働省の電話相談窓口＞</a:t>
            </a:r>
          </a:p>
          <a:p>
            <a:r>
              <a:rPr lang="ja-JP" altLang="en-US" sz="1050" dirty="0">
                <a:latin typeface="ＭＳ Ｐゴシック" panose="020B0600070205080204" pitchFamily="50" charset="-128"/>
                <a:ea typeface="ＭＳ Ｐゴシック" panose="020B0600070205080204" pitchFamily="50" charset="-128"/>
              </a:rPr>
              <a:t>　</a:t>
            </a:r>
            <a:r>
              <a:rPr lang="ja-JP" altLang="en-US" sz="1050" b="1" dirty="0">
                <a:latin typeface="ＭＳ Ｐゴシック" panose="020B0600070205080204" pitchFamily="50" charset="-128"/>
                <a:ea typeface="ＭＳ Ｐゴシック" panose="020B0600070205080204" pitchFamily="50" charset="-128"/>
              </a:rPr>
              <a:t> ☎ </a:t>
            </a:r>
            <a:r>
              <a:rPr lang="ja-JP" altLang="en-US" sz="1050" dirty="0">
                <a:latin typeface="ＭＳ Ｐゴシック" panose="020B0600070205080204" pitchFamily="50" charset="-128"/>
                <a:ea typeface="ＭＳ Ｐゴシック" panose="020B0600070205080204" pitchFamily="50" charset="-128"/>
              </a:rPr>
              <a:t>０１２０－５６５－６５３（フリーダイヤル）　　＊受付時間：９時００分～２１時００分（土日・祝日も実施）</a:t>
            </a:r>
          </a:p>
        </p:txBody>
      </p:sp>
      <p:sp>
        <p:nvSpPr>
          <p:cNvPr id="1158" name="テキスト ボックス 47"/>
          <p:cNvSpPr txBox="1"/>
          <p:nvPr/>
        </p:nvSpPr>
        <p:spPr>
          <a:xfrm>
            <a:off x="1590932" y="9377783"/>
            <a:ext cx="3669528" cy="399217"/>
          </a:xfrm>
          <a:prstGeom prst="rect">
            <a:avLst/>
          </a:prstGeom>
          <a:noFill/>
        </p:spPr>
        <p:txBody>
          <a:bodyPr wrap="square" rtlCol="0">
            <a:spAutoFit/>
          </a:bodyPr>
          <a:lstStyle/>
          <a:p>
            <a:pPr algn="ctr">
              <a:spcAft>
                <a:spcPts val="0"/>
              </a:spcAft>
              <a:defRPr lang="ja-JP" altLang="en-US"/>
            </a:pPr>
            <a:r>
              <a:rPr lang="ja-JP" altLang="en-US" sz="1000" dirty="0">
                <a:latin typeface="ＭＳ Ｐゴシック" panose="020B0600070205080204" pitchFamily="50" charset="-128"/>
                <a:ea typeface="ＭＳ Ｐゴシック" panose="020B0600070205080204" pitchFamily="50" charset="-128"/>
              </a:rPr>
              <a:t>お問合せ先：皆野町役場　健康こども課</a:t>
            </a:r>
            <a:endParaRPr lang="en-US" altLang="ja-JP" sz="1000" dirty="0">
              <a:latin typeface="ＭＳ Ｐゴシック" panose="020B0600070205080204" pitchFamily="50" charset="-128"/>
              <a:ea typeface="ＭＳ Ｐゴシック" panose="020B0600070205080204" pitchFamily="50" charset="-128"/>
            </a:endParaRPr>
          </a:p>
          <a:p>
            <a:pPr algn="ctr">
              <a:spcAft>
                <a:spcPts val="0"/>
              </a:spcAft>
              <a:defRPr lang="ja-JP" altLang="en-US"/>
            </a:pPr>
            <a:r>
              <a:rPr lang="ja-JP" altLang="en-US" sz="1000" b="1" dirty="0">
                <a:latin typeface="ＭＳ Ｐゴシック" panose="020B0600070205080204" pitchFamily="50" charset="-128"/>
                <a:ea typeface="ＭＳ Ｐゴシック" panose="020B0600070205080204" pitchFamily="50" charset="-128"/>
              </a:rPr>
              <a:t>☎ </a:t>
            </a:r>
            <a:r>
              <a:rPr lang="ja-JP" altLang="en-US" sz="1000" dirty="0">
                <a:latin typeface="ＭＳ Ｐゴシック" panose="020B0600070205080204" pitchFamily="50" charset="-128"/>
                <a:ea typeface="ＭＳ Ｐゴシック" panose="020B0600070205080204" pitchFamily="50" charset="-128"/>
              </a:rPr>
              <a:t>：６２－１２８８　　</a:t>
            </a:r>
            <a:r>
              <a:rPr lang="en-US" altLang="ja-JP" sz="1000" dirty="0">
                <a:latin typeface="ＭＳ Ｐゴシック" panose="020B0600070205080204" pitchFamily="50" charset="-128"/>
                <a:ea typeface="ＭＳ Ｐゴシック" panose="020B0600070205080204" pitchFamily="50" charset="-128"/>
              </a:rPr>
              <a:t>FAX</a:t>
            </a:r>
            <a:r>
              <a:rPr lang="ja-JP" altLang="en-US" sz="1000" dirty="0">
                <a:latin typeface="ＭＳ Ｐゴシック" panose="020B0600070205080204" pitchFamily="50" charset="-128"/>
                <a:ea typeface="ＭＳ Ｐゴシック" panose="020B0600070205080204" pitchFamily="50" charset="-128"/>
              </a:rPr>
              <a:t>：６２－２７９１</a:t>
            </a:r>
          </a:p>
        </p:txBody>
      </p:sp>
      <p:sp>
        <p:nvSpPr>
          <p:cNvPr id="1159" name="四角形 44"/>
          <p:cNvSpPr/>
          <p:nvPr/>
        </p:nvSpPr>
        <p:spPr>
          <a:xfrm>
            <a:off x="308853" y="273000"/>
            <a:ext cx="2974323" cy="229138"/>
          </a:xfrm>
          <a:prstGeom prst="rect">
            <a:avLst/>
          </a:prstGeom>
          <a:ln w="19050">
            <a:solidFill>
              <a:schemeClr val="tx1"/>
            </a:solidFill>
          </a:ln>
        </p:spPr>
        <p:txBody>
          <a:bodyPr anchor="ctr">
            <a:no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nSpc>
                <a:spcPct val="110000"/>
              </a:lnSpc>
            </a:pPr>
            <a:r>
              <a:rPr kumimoji="1" lang="ja-JP" altLang="en-US" sz="1400" b="0" dirty="0">
                <a:latin typeface="HGS創英角ｺﾞｼｯｸUB" panose="020B0900000000000000" pitchFamily="50" charset="-128"/>
                <a:ea typeface="HGS創英角ｺﾞｼｯｸUB" panose="020B0900000000000000" pitchFamily="50" charset="-128"/>
              </a:rPr>
              <a:t>ワクチン接種当日に持参するもの</a:t>
            </a:r>
          </a:p>
        </p:txBody>
      </p:sp>
      <p:sp>
        <p:nvSpPr>
          <p:cNvPr id="1160" name="四角形 45"/>
          <p:cNvSpPr/>
          <p:nvPr/>
        </p:nvSpPr>
        <p:spPr>
          <a:xfrm>
            <a:off x="318378" y="2661784"/>
            <a:ext cx="1808335" cy="224816"/>
          </a:xfrm>
          <a:prstGeom prst="rect">
            <a:avLst/>
          </a:prstGeom>
          <a:ln w="19050">
            <a:solidFill>
              <a:schemeClr val="tx1"/>
            </a:solidFill>
          </a:ln>
        </p:spPr>
        <p:txBody>
          <a:bodyPr anchor="ctr">
            <a:no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nSpc>
                <a:spcPct val="110000"/>
              </a:lnSpc>
            </a:pPr>
            <a:r>
              <a:rPr kumimoji="1" lang="ja-JP" altLang="en-US" sz="1400" b="0" dirty="0">
                <a:latin typeface="HGS創英角ｺﾞｼｯｸUB" panose="020B0900000000000000" pitchFamily="50" charset="-128"/>
                <a:ea typeface="HGS創英角ｺﾞｼｯｸUB" panose="020B0900000000000000" pitchFamily="50" charset="-128"/>
              </a:rPr>
              <a:t>ワクチンについて</a:t>
            </a:r>
          </a:p>
        </p:txBody>
      </p:sp>
      <p:sp>
        <p:nvSpPr>
          <p:cNvPr id="1161" name="四角形 46"/>
          <p:cNvSpPr/>
          <p:nvPr/>
        </p:nvSpPr>
        <p:spPr>
          <a:xfrm>
            <a:off x="693000" y="2288769"/>
            <a:ext cx="4510065" cy="226226"/>
          </a:xfrm>
          <a:prstGeom prst="rect">
            <a:avLst/>
          </a:prstGeom>
          <a:noFill/>
          <a:ln w="12700" cap="flat" cmpd="sng" algn="ctr">
            <a:solidFill>
              <a:schemeClr val="tx1"/>
            </a:solidFill>
            <a:prstDash val="sysDash"/>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p>
        </p:txBody>
      </p:sp>
      <p:sp>
        <p:nvSpPr>
          <p:cNvPr id="1162" name="四角形 47"/>
          <p:cNvSpPr/>
          <p:nvPr/>
        </p:nvSpPr>
        <p:spPr>
          <a:xfrm>
            <a:off x="3357000" y="3153000"/>
            <a:ext cx="3110646" cy="214409"/>
          </a:xfrm>
          <a:prstGeom prst="rect">
            <a:avLst/>
          </a:prstGeom>
          <a:noFill/>
          <a:ln w="12700" cap="flat" cmpd="sng" algn="ctr">
            <a:solidFill>
              <a:schemeClr val="tx1"/>
            </a:solidFill>
            <a:prstDash val="sysDash"/>
            <a:miter lim="800000"/>
          </a:ln>
        </p:spPr>
        <p:style>
          <a:lnRef idx="2">
            <a:schemeClr val="accent6"/>
          </a:lnRef>
          <a:fillRef idx="1">
            <a:schemeClr val="lt1"/>
          </a:fillRef>
          <a:effectRef idx="0">
            <a:schemeClr val="accent6"/>
          </a:effectRef>
          <a:fontRef idx="minor">
            <a:schemeClr val="dk1"/>
          </a:fontRef>
        </p:style>
        <p:txBody>
          <a:bodyPr anchor="ctr"/>
          <a:lstStyle/>
          <a:p>
            <a:pPr algn="ctr">
              <a:defRPr lang="ja-JP" altLang="en-US"/>
            </a:pPr>
            <a:endParaRPr lang="ja-JP" altLang="en-US"/>
          </a:p>
        </p:txBody>
      </p:sp>
      <p:sp>
        <p:nvSpPr>
          <p:cNvPr id="1163" name="図形 53"/>
          <p:cNvSpPr/>
          <p:nvPr/>
        </p:nvSpPr>
        <p:spPr>
          <a:xfrm>
            <a:off x="4365000" y="5197575"/>
            <a:ext cx="2248196" cy="502575"/>
          </a:xfrm>
          <a:prstGeom prst="wedgeRectCallout">
            <a:avLst>
              <a:gd name="adj1" fmla="val -57633"/>
              <a:gd name="adj2" fmla="val -32212"/>
            </a:avLst>
          </a:prstGeom>
          <a:solidFill>
            <a:schemeClr val="bg1"/>
          </a:solidFill>
          <a:ln w="12700" cap="flat" cmpd="sng" algn="ctr">
            <a:solidFill>
              <a:schemeClr val="tx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lang="ja-JP" altLang="en-US"/>
            </a:pPr>
            <a:r>
              <a:rPr lang="ja-JP" altLang="en-US" sz="1000" dirty="0">
                <a:solidFill>
                  <a:srgbClr val="000000"/>
                </a:solidFill>
              </a:rPr>
              <a:t>説明書は、国から公表後に皆野町ホームページや接種会場などでご覧いただけるようにする予定です。</a:t>
            </a:r>
            <a:endParaRPr lang="ja-JP" altLang="en-US" sz="1100" dirty="0">
              <a:solidFill>
                <a:srgbClr val="000000"/>
              </a:solidFill>
            </a:endParaRPr>
          </a:p>
        </p:txBody>
      </p:sp>
      <p:sp>
        <p:nvSpPr>
          <p:cNvPr id="1164" name="図形 52"/>
          <p:cNvSpPr/>
          <p:nvPr/>
        </p:nvSpPr>
        <p:spPr>
          <a:xfrm>
            <a:off x="316955" y="5733661"/>
            <a:ext cx="6266489" cy="393655"/>
          </a:xfrm>
          <a:prstGeom prst="roundRect">
            <a:avLst>
              <a:gd name="adj" fmla="val 23636"/>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r>
              <a:rPr lang="ja-JP" altLang="en-US" sz="1200" b="1" dirty="0">
                <a:latin typeface="ＭＳ Ｐゴシック" panose="020B0600070205080204" pitchFamily="50" charset="-128"/>
                <a:ea typeface="ＭＳ Ｐゴシック" panose="020B0600070205080204" pitchFamily="50" charset="-128"/>
              </a:rPr>
              <a:t>　接種を受けるよう努めなければならない「努力義務」規定は、65歳以上の方及び基礎疾患を有する方その他重症化リスクが高いと医師が認める方にのみ適用されます。</a:t>
            </a:r>
          </a:p>
        </p:txBody>
      </p:sp>
      <p:sp>
        <p:nvSpPr>
          <p:cNvPr id="1165" name="四角形 53"/>
          <p:cNvSpPr/>
          <p:nvPr/>
        </p:nvSpPr>
        <p:spPr>
          <a:xfrm>
            <a:off x="323924" y="5510392"/>
            <a:ext cx="1808335" cy="224816"/>
          </a:xfrm>
          <a:prstGeom prst="rect">
            <a:avLst/>
          </a:prstGeom>
          <a:ln w="19050">
            <a:solidFill>
              <a:schemeClr val="tx1"/>
            </a:solidFill>
          </a:ln>
        </p:spPr>
        <p:txBody>
          <a:bodyPr anchor="ctr">
            <a:noAutofit/>
          </a:bodyPr>
          <a:lst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nSpc>
                <a:spcPct val="110000"/>
              </a:lnSpc>
            </a:pPr>
            <a:r>
              <a:rPr kumimoji="1" lang="ja-JP" altLang="en-US" sz="1400" b="0" dirty="0">
                <a:latin typeface="HGS創英角ｺﾞｼｯｸUB" panose="020B0900000000000000" pitchFamily="50" charset="-128"/>
                <a:ea typeface="HGS創英角ｺﾞｼｯｸUB" panose="020B0900000000000000" pitchFamily="50" charset="-128"/>
              </a:rPr>
              <a:t>努力義務について</a:t>
            </a:r>
          </a:p>
        </p:txBody>
      </p:sp>
      <p:grpSp>
        <p:nvGrpSpPr>
          <p:cNvPr id="1153" name="グループ 43"/>
          <p:cNvGrpSpPr/>
          <p:nvPr/>
        </p:nvGrpSpPr>
        <p:grpSpPr>
          <a:xfrm>
            <a:off x="4941168" y="1067225"/>
            <a:ext cx="1672028" cy="926394"/>
            <a:chOff x="4797000" y="1201001"/>
            <a:chExt cx="1656360" cy="799999"/>
          </a:xfrm>
          <a:solidFill>
            <a:srgbClr val="969696"/>
          </a:solidFill>
        </p:grpSpPr>
        <p:sp>
          <p:nvSpPr>
            <p:cNvPr id="1154" name="図形 49"/>
            <p:cNvSpPr/>
            <p:nvPr/>
          </p:nvSpPr>
          <p:spPr>
            <a:xfrm>
              <a:off x="4797000" y="1213673"/>
              <a:ext cx="1656360" cy="787327"/>
            </a:xfrm>
            <a:prstGeom prst="wedgeEllipseCallout">
              <a:avLst>
                <a:gd name="adj1" fmla="val 20413"/>
                <a:gd name="adj2" fmla="val 65321"/>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dirty="0"/>
            </a:p>
          </p:txBody>
        </p:sp>
        <p:sp>
          <p:nvSpPr>
            <p:cNvPr id="1155" name="四角形 50"/>
            <p:cNvSpPr/>
            <p:nvPr/>
          </p:nvSpPr>
          <p:spPr>
            <a:xfrm>
              <a:off x="4870767" y="1201001"/>
              <a:ext cx="1514201" cy="677750"/>
            </a:xfrm>
            <a:prstGeom prst="rect">
              <a:avLst/>
            </a:prstGeom>
            <a:noFill/>
          </p:spPr>
          <p:txBody>
            <a:bodyPr wrap="square" anchor="ctr">
              <a:spAutoFit/>
            </a:bodyPr>
            <a:lstStyle/>
            <a:p>
              <a:pPr algn="ctr">
                <a:defRPr lang="ja-JP" altLang="en-US"/>
              </a:pPr>
              <a:r>
                <a:rPr lang="ja-JP" altLang="en-US" sz="1000" dirty="0">
                  <a:ln w="12700" cap="rnd" cmpd="sng">
                    <a:solidFill>
                      <a:schemeClr val="bg1"/>
                    </a:solidFill>
                    <a:prstDash val="solid"/>
                    <a:bevel/>
                  </a:ln>
                  <a:solidFill>
                    <a:schemeClr val="bg1"/>
                  </a:solidFill>
                  <a:ea typeface="游ゴシック"/>
                </a:rPr>
                <a:t>接種当日は</a:t>
              </a:r>
              <a:endParaRPr lang="ja-JP" altLang="en-US" sz="1050" dirty="0">
                <a:ln w="12700" cap="rnd" cmpd="sng">
                  <a:solidFill>
                    <a:schemeClr val="bg1"/>
                  </a:solidFill>
                  <a:prstDash val="solid"/>
                  <a:bevel/>
                </a:ln>
                <a:solidFill>
                  <a:schemeClr val="bg1"/>
                </a:solidFill>
                <a:ea typeface="游ゴシック"/>
              </a:endParaRPr>
            </a:p>
            <a:p>
              <a:pPr algn="ctr">
                <a:defRPr lang="ja-JP" altLang="en-US"/>
              </a:pPr>
              <a:r>
                <a:rPr lang="ja-JP" altLang="en-US" sz="1400" dirty="0">
                  <a:ln w="12700" cap="rnd" cmpd="sng">
                    <a:solidFill>
                      <a:schemeClr val="bg1"/>
                    </a:solidFill>
                    <a:prstDash val="solid"/>
                    <a:bevel/>
                  </a:ln>
                  <a:solidFill>
                    <a:schemeClr val="bg1"/>
                  </a:solidFill>
                  <a:ea typeface="游ゴシック"/>
                </a:rPr>
                <a:t>肩の出しやすい</a:t>
              </a:r>
              <a:endParaRPr lang="en-US" altLang="ja-JP" sz="1400" dirty="0">
                <a:ln w="12700" cap="rnd" cmpd="sng">
                  <a:solidFill>
                    <a:schemeClr val="bg1"/>
                  </a:solidFill>
                  <a:prstDash val="solid"/>
                  <a:bevel/>
                </a:ln>
                <a:solidFill>
                  <a:schemeClr val="bg1"/>
                </a:solidFill>
                <a:ea typeface="游ゴシック"/>
              </a:endParaRPr>
            </a:p>
            <a:p>
              <a:pPr algn="ctr">
                <a:defRPr lang="ja-JP" altLang="en-US"/>
              </a:pPr>
              <a:r>
                <a:rPr lang="ja-JP" altLang="en-US" sz="1050" dirty="0">
                  <a:ln w="12700" cap="rnd" cmpd="sng">
                    <a:solidFill>
                      <a:schemeClr val="bg1"/>
                    </a:solidFill>
                    <a:prstDash val="solid"/>
                    <a:bevel/>
                  </a:ln>
                  <a:solidFill>
                    <a:schemeClr val="bg1"/>
                  </a:solidFill>
                  <a:ea typeface="游ゴシック"/>
                </a:rPr>
                <a:t>服装でお越しください</a:t>
              </a:r>
              <a:endParaRPr lang="ja-JP" altLang="en-US" sz="1200" dirty="0">
                <a:ln w="12700" cap="rnd" cmpd="sng">
                  <a:solidFill>
                    <a:schemeClr val="bg1"/>
                  </a:solidFill>
                  <a:prstDash val="solid"/>
                  <a:bevel/>
                </a:ln>
                <a:solidFill>
                  <a:schemeClr val="bg1"/>
                </a:solidFill>
                <a:ea typeface="游ゴシック"/>
              </a:endParaRPr>
            </a:p>
          </p:txBody>
        </p:sp>
      </p:grpSp>
    </p:spTree>
    <p:extLst>
      <p:ext uri="{BB962C8B-B14F-4D97-AF65-F5344CB8AC3E}">
        <p14:creationId xmlns:p14="http://schemas.microsoft.com/office/powerpoint/2010/main" val="4024132276"/>
      </p:ext>
    </p:extLst>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1622</TotalTime>
  <Words>336</Words>
  <Application>Microsoft Office PowerPoint</Application>
  <PresentationFormat>A4 210 x 297 mm</PresentationFormat>
  <Paragraphs>142</Paragraphs>
  <Slides>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ＤＦ平成ゴシック体W5</vt:lpstr>
      <vt:lpstr>ＤＨＰ特太ゴシック体</vt:lpstr>
      <vt:lpstr>HGP創英角ｺﾞｼｯｸUB</vt:lpstr>
      <vt:lpstr>HGS創英角ｺﾞｼｯｸUB</vt:lpstr>
      <vt:lpstr>ＭＳ Ｐゴシック</vt:lpstr>
      <vt:lpstr>ＭＳ ゴシック</vt:lpstr>
      <vt:lpstr>游ゴシック</vt:lpstr>
      <vt:lpstr>游ゴシック Light</vt:lpstr>
      <vt:lpstr>Arial</vt:lpstr>
      <vt:lpstr>標準</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nagatoro4</dc:creator>
  <cp:lastModifiedBy>kenko</cp:lastModifiedBy>
  <cp:revision>551</cp:revision>
  <cp:lastPrinted>2023-08-25T08:55:49Z</cp:lastPrinted>
  <dcterms:created xsi:type="dcterms:W3CDTF">2021-01-26T01:42:51Z</dcterms:created>
  <dcterms:modified xsi:type="dcterms:W3CDTF">2023-08-25T10:02:03Z</dcterms:modified>
</cp:coreProperties>
</file>