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EA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32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007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21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142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58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382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5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0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73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16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47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85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4DBA24-DBAA-4E9E-AB09-E81CA6FF7BC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B04CC0-3A5D-4A6C-8919-27D0B0EF3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745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A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F28414E-9F02-6A9D-1397-7F766C6D4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9781"/>
            <a:ext cx="6858000" cy="2566219"/>
          </a:xfrm>
          <a:prstGeom prst="rect">
            <a:avLst/>
          </a:prstGeom>
        </p:spPr>
      </p:pic>
      <p:sp>
        <p:nvSpPr>
          <p:cNvPr id="13" name="Freeform 6">
            <a:extLst>
              <a:ext uri="{FF2B5EF4-FFF2-40B4-BE49-F238E27FC236}">
                <a16:creationId xmlns:a16="http://schemas.microsoft.com/office/drawing/2014/main" id="{6366E359-48F4-725B-FC16-21ECAF3EBCFA}"/>
              </a:ext>
            </a:extLst>
          </p:cNvPr>
          <p:cNvSpPr/>
          <p:nvPr/>
        </p:nvSpPr>
        <p:spPr>
          <a:xfrm>
            <a:off x="328909" y="288618"/>
            <a:ext cx="6218182" cy="9404022"/>
          </a:xfrm>
          <a:custGeom>
            <a:avLst/>
            <a:gdLst/>
            <a:ahLst/>
            <a:cxnLst/>
            <a:rect l="l" t="t" r="r" b="b"/>
            <a:pathLst>
              <a:path w="2451302" h="3573740">
                <a:moveTo>
                  <a:pt x="22637" y="0"/>
                </a:moveTo>
                <a:lnTo>
                  <a:pt x="2428664" y="0"/>
                </a:lnTo>
                <a:cubicBezTo>
                  <a:pt x="2441166" y="0"/>
                  <a:pt x="2451302" y="10135"/>
                  <a:pt x="2451302" y="22637"/>
                </a:cubicBezTo>
                <a:lnTo>
                  <a:pt x="2451302" y="3551102"/>
                </a:lnTo>
                <a:cubicBezTo>
                  <a:pt x="2451302" y="3557106"/>
                  <a:pt x="2448917" y="3562864"/>
                  <a:pt x="2444671" y="3567109"/>
                </a:cubicBezTo>
                <a:cubicBezTo>
                  <a:pt x="2440426" y="3571354"/>
                  <a:pt x="2434668" y="3573740"/>
                  <a:pt x="2428664" y="3573740"/>
                </a:cubicBezTo>
                <a:lnTo>
                  <a:pt x="22637" y="3573740"/>
                </a:lnTo>
                <a:cubicBezTo>
                  <a:pt x="10135" y="3573740"/>
                  <a:pt x="0" y="3563605"/>
                  <a:pt x="0" y="3551102"/>
                </a:cubicBezTo>
                <a:lnTo>
                  <a:pt x="0" y="22637"/>
                </a:lnTo>
                <a:cubicBezTo>
                  <a:pt x="0" y="16633"/>
                  <a:pt x="2385" y="10876"/>
                  <a:pt x="6630" y="6630"/>
                </a:cubicBezTo>
                <a:cubicBezTo>
                  <a:pt x="10876" y="2385"/>
                  <a:pt x="16633" y="0"/>
                  <a:pt x="22637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41DE4F9-3C7C-5286-0382-72A0C3972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8220"/>
            <a:ext cx="6858000" cy="8254788"/>
          </a:xfrm>
          <a:prstGeom prst="rect">
            <a:avLst/>
          </a:prstGeom>
        </p:spPr>
      </p:pic>
      <p:sp>
        <p:nvSpPr>
          <p:cNvPr id="14" name="TextBox 30">
            <a:extLst>
              <a:ext uri="{FF2B5EF4-FFF2-40B4-BE49-F238E27FC236}">
                <a16:creationId xmlns:a16="http://schemas.microsoft.com/office/drawing/2014/main" id="{342DB17F-CC39-A640-48C7-D86DA8FA12F4}"/>
              </a:ext>
            </a:extLst>
          </p:cNvPr>
          <p:cNvSpPr txBox="1"/>
          <p:nvPr/>
        </p:nvSpPr>
        <p:spPr>
          <a:xfrm>
            <a:off x="3135852" y="9270194"/>
            <a:ext cx="3303048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819"/>
              </a:lnSpc>
              <a:spcBef>
                <a:spcPct val="0"/>
              </a:spcBef>
            </a:pPr>
            <a:r>
              <a:rPr lang="en-US" sz="1299" b="1" dirty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受付時間：平日９：００～</a:t>
            </a:r>
            <a:r>
              <a:rPr lang="en-US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１７：００</a:t>
            </a:r>
          </a:p>
          <a:p>
            <a:pPr marL="0" lvl="0" indent="0" algn="l">
              <a:lnSpc>
                <a:spcPts val="1819"/>
              </a:lnSpc>
              <a:spcBef>
                <a:spcPct val="0"/>
              </a:spcBef>
            </a:pPr>
            <a:r>
              <a:rPr lang="en-US" altLang="ja-JP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※</a:t>
            </a:r>
            <a:r>
              <a:rPr lang="ja-JP" altLang="en-US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ご相談内容に沿えない場合もございます。</a:t>
            </a:r>
            <a:endParaRPr lang="en-US" sz="1299" b="1" dirty="0">
              <a:solidFill>
                <a:srgbClr val="33495E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77466A8D-0EA7-3B57-B414-24FDAA927983}"/>
              </a:ext>
            </a:extLst>
          </p:cNvPr>
          <p:cNvSpPr txBox="1"/>
          <p:nvPr/>
        </p:nvSpPr>
        <p:spPr>
          <a:xfrm>
            <a:off x="978595" y="9183801"/>
            <a:ext cx="2070800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0"/>
              </a:lnSpc>
            </a:pPr>
            <a:r>
              <a:rPr lang="en-US" sz="2293" b="1" dirty="0" smtClean="0">
                <a:solidFill>
                  <a:srgbClr val="33495E"/>
                </a:solidFill>
                <a:latin typeface="源泉丸ゴシック Bold"/>
                <a:ea typeface="源泉丸ゴシック Bold"/>
                <a:cs typeface="源泉丸ゴシック Bold"/>
                <a:sym typeface="源泉丸ゴシック Bold"/>
              </a:rPr>
              <a:t>0</a:t>
            </a:r>
            <a:r>
              <a:rPr lang="en-US" altLang="ja-JP" sz="2293" b="1" dirty="0" smtClean="0">
                <a:solidFill>
                  <a:srgbClr val="33495E"/>
                </a:solidFill>
                <a:latin typeface="源泉丸ゴシック Bold"/>
                <a:ea typeface="源泉丸ゴシック Bold"/>
                <a:cs typeface="源泉丸ゴシック Bold"/>
                <a:sym typeface="源泉丸ゴシック Bold"/>
              </a:rPr>
              <a:t>494</a:t>
            </a:r>
            <a:r>
              <a:rPr lang="en-US" sz="2293" b="1" dirty="0" smtClean="0">
                <a:solidFill>
                  <a:srgbClr val="33495E"/>
                </a:solidFill>
                <a:latin typeface="源泉丸ゴシック Bold"/>
                <a:ea typeface="源泉丸ゴシック Bold"/>
                <a:cs typeface="源泉丸ゴシック Bold"/>
                <a:sym typeface="源泉丸ゴシック Bold"/>
              </a:rPr>
              <a:t>-</a:t>
            </a:r>
            <a:r>
              <a:rPr lang="en-US" altLang="ja-JP" sz="2293" b="1" dirty="0" smtClean="0">
                <a:solidFill>
                  <a:srgbClr val="33495E"/>
                </a:solidFill>
                <a:latin typeface="源泉丸ゴシック Bold"/>
                <a:ea typeface="源泉丸ゴシック Bold"/>
                <a:cs typeface="源泉丸ゴシック Bold"/>
                <a:sym typeface="源泉丸ゴシック Bold"/>
              </a:rPr>
              <a:t>62</a:t>
            </a:r>
            <a:r>
              <a:rPr lang="en-US" sz="2293" b="1" dirty="0" smtClean="0">
                <a:solidFill>
                  <a:srgbClr val="33495E"/>
                </a:solidFill>
                <a:latin typeface="源泉丸ゴシック Bold"/>
                <a:ea typeface="源泉丸ゴシック Bold"/>
                <a:cs typeface="源泉丸ゴシック Bold"/>
                <a:sym typeface="源泉丸ゴシック Bold"/>
              </a:rPr>
              <a:t>-</a:t>
            </a:r>
            <a:r>
              <a:rPr lang="en-US" altLang="ja-JP" sz="2293" b="1" dirty="0" smtClean="0">
                <a:solidFill>
                  <a:srgbClr val="33495E"/>
                </a:solidFill>
                <a:latin typeface="源泉丸ゴシック Bold"/>
                <a:ea typeface="源泉丸ゴシック Bold"/>
                <a:cs typeface="源泉丸ゴシック Bold"/>
                <a:sym typeface="源泉丸ゴシック Bold"/>
              </a:rPr>
              <a:t>1462</a:t>
            </a:r>
            <a:endParaRPr lang="en-US" sz="2293" b="1" dirty="0">
              <a:solidFill>
                <a:srgbClr val="33495E"/>
              </a:solidFill>
              <a:latin typeface="源泉丸ゴシック Bold"/>
              <a:ea typeface="源泉丸ゴシック Bold"/>
              <a:cs typeface="源泉丸ゴシック Bold"/>
              <a:sym typeface="源泉丸ゴシック Bold"/>
            </a:endParaRPr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B49F3A01-D8E8-BEE2-89AF-9BBF2CE56850}"/>
              </a:ext>
            </a:extLst>
          </p:cNvPr>
          <p:cNvSpPr txBox="1"/>
          <p:nvPr/>
        </p:nvSpPr>
        <p:spPr>
          <a:xfrm>
            <a:off x="556510" y="8764962"/>
            <a:ext cx="2940548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ja-JP" altLang="en-US" sz="2199" b="1" dirty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皆野町</a:t>
            </a:r>
            <a:r>
              <a:rPr lang="ja-JP" altLang="en-US" sz="21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農業</a:t>
            </a:r>
            <a:r>
              <a:rPr lang="ja-JP" altLang="en-US" sz="2199" b="1" dirty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委員会</a:t>
            </a:r>
            <a:endParaRPr lang="en-US" sz="2199" b="1" dirty="0">
              <a:solidFill>
                <a:srgbClr val="33495E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9" name="TextBox 37">
            <a:extLst>
              <a:ext uri="{FF2B5EF4-FFF2-40B4-BE49-F238E27FC236}">
                <a16:creationId xmlns:a16="http://schemas.microsoft.com/office/drawing/2014/main" id="{58C66DC4-AC86-0C0A-2574-ED3AAABE314A}"/>
              </a:ext>
            </a:extLst>
          </p:cNvPr>
          <p:cNvSpPr txBox="1"/>
          <p:nvPr/>
        </p:nvSpPr>
        <p:spPr>
          <a:xfrm>
            <a:off x="3135853" y="8839257"/>
            <a:ext cx="3465166" cy="440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ja-JP" altLang="en-US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埼玉県秩父郡皆野町大字皆野</a:t>
            </a:r>
            <a:r>
              <a:rPr lang="en-US" altLang="ja-JP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1420</a:t>
            </a:r>
            <a:r>
              <a:rPr lang="ja-JP" altLang="en-US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番地</a:t>
            </a:r>
            <a:r>
              <a:rPr lang="en-US" altLang="ja-JP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1</a:t>
            </a:r>
          </a:p>
          <a:p>
            <a:pPr algn="l">
              <a:lnSpc>
                <a:spcPts val="1819"/>
              </a:lnSpc>
            </a:pPr>
            <a:r>
              <a:rPr lang="ja-JP" altLang="en-US" sz="1299" b="1" dirty="0" smtClean="0">
                <a:solidFill>
                  <a:srgbClr val="33495E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皆野町役場　産業観光課</a:t>
            </a:r>
            <a:endParaRPr lang="en-US" sz="1299" b="1" dirty="0">
              <a:solidFill>
                <a:srgbClr val="33495E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</p:spTree>
    <p:extLst>
      <p:ext uri="{BB962C8B-B14F-4D97-AF65-F5344CB8AC3E}">
        <p14:creationId xmlns:p14="http://schemas.microsoft.com/office/powerpoint/2010/main" val="210143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32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Zen Maru Gothic Bold</vt:lpstr>
      <vt:lpstr>源泉丸ゴシック Bold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宮島 久枝</dc:creator>
  <cp:lastModifiedBy>宮島 久枝</cp:lastModifiedBy>
  <cp:revision>6</cp:revision>
  <cp:lastPrinted>2026-08-04T04:41:49Z</cp:lastPrinted>
  <dcterms:created xsi:type="dcterms:W3CDTF">2026-06-22T06:50:34Z</dcterms:created>
  <dcterms:modified xsi:type="dcterms:W3CDTF">2026-08-13T05:24:10Z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0x010100A115B838305CBD43B24E2EE487A8198A</vt:lpwstr>
  </property>
  <property fmtid="{D5CDD505-2E9C-101B-9397-08002B2CF9AE}" pid="3" name="MediaServiceImageTags">
    <vt:lpwstr/>
  </property>
</Properties>
</file>